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2" r:id="rId1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B5C0D-C703-49E0-B217-6D9A6DF187AA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9E0FF1C-5A83-4337-9EA2-26A7C03919EF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B5C0D-C703-49E0-B217-6D9A6DF187AA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FF1C-5A83-4337-9EA2-26A7C03919E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B5C0D-C703-49E0-B217-6D9A6DF187AA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FF1C-5A83-4337-9EA2-26A7C03919E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B5C0D-C703-49E0-B217-6D9A6DF187AA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FF1C-5A83-4337-9EA2-26A7C03919EF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B5C0D-C703-49E0-B217-6D9A6DF187AA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CL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9E0FF1C-5A83-4337-9EA2-26A7C03919EF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B5C0D-C703-49E0-B217-6D9A6DF187AA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FF1C-5A83-4337-9EA2-26A7C03919EF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B5C0D-C703-49E0-B217-6D9A6DF187AA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FF1C-5A83-4337-9EA2-26A7C03919EF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B5C0D-C703-49E0-B217-6D9A6DF187AA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FF1C-5A83-4337-9EA2-26A7C03919E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B5C0D-C703-49E0-B217-6D9A6DF187AA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FF1C-5A83-4337-9EA2-26A7C03919E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B5C0D-C703-49E0-B217-6D9A6DF187AA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FF1C-5A83-4337-9EA2-26A7C03919EF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B5C0D-C703-49E0-B217-6D9A6DF187AA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9E0FF1C-5A83-4337-9EA2-26A7C03919EF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AAB5C0D-C703-49E0-B217-6D9A6DF187AA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9E0FF1C-5A83-4337-9EA2-26A7C03919EF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b="1" dirty="0">
                <a:latin typeface="Comic Sans MS" pitchFamily="66" charset="0"/>
              </a:rPr>
              <a:t>Segundo Básico</a:t>
            </a:r>
          </a:p>
          <a:p>
            <a:r>
              <a:rPr lang="es-CL" b="1" dirty="0">
                <a:latin typeface="Comic Sans MS" pitchFamily="66" charset="0"/>
              </a:rPr>
              <a:t>Verónica Ciudad A.</a:t>
            </a:r>
          </a:p>
          <a:p>
            <a:r>
              <a:rPr lang="es-CL" b="1" dirty="0">
                <a:latin typeface="Comic Sans MS" pitchFamily="66" charset="0"/>
              </a:rPr>
              <a:t>Semana del </a:t>
            </a:r>
            <a:r>
              <a:rPr lang="es-CL" b="1" dirty="0" smtClean="0">
                <a:latin typeface="Comic Sans MS" pitchFamily="66" charset="0"/>
              </a:rPr>
              <a:t>29 </a:t>
            </a:r>
            <a:r>
              <a:rPr lang="es-CL" b="1" dirty="0">
                <a:latin typeface="Comic Sans MS" pitchFamily="66" charset="0"/>
              </a:rPr>
              <a:t>al </a:t>
            </a:r>
            <a:r>
              <a:rPr lang="es-CL" b="1" dirty="0" smtClean="0">
                <a:latin typeface="Comic Sans MS" pitchFamily="66" charset="0"/>
              </a:rPr>
              <a:t>03 </a:t>
            </a:r>
            <a:r>
              <a:rPr lang="es-CL" b="1" dirty="0">
                <a:latin typeface="Comic Sans MS" pitchFamily="66" charset="0"/>
              </a:rPr>
              <a:t>de </a:t>
            </a:r>
            <a:r>
              <a:rPr lang="es-CL" b="1" dirty="0" smtClean="0">
                <a:latin typeface="Comic Sans MS" pitchFamily="66" charset="0"/>
              </a:rPr>
              <a:t>julio</a:t>
            </a:r>
            <a:endParaRPr lang="es-CL" b="1" dirty="0">
              <a:latin typeface="Comic Sans MS" pitchFamily="66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>
                <a:latin typeface="Comic Sans MS" pitchFamily="66" charset="0"/>
              </a:rPr>
              <a:t>Los sustantivos </a:t>
            </a:r>
            <a:endParaRPr lang="es-CL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60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848872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437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352928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905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19113"/>
            <a:ext cx="7344816" cy="581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936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6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90066"/>
          </a:xfrm>
        </p:spPr>
        <p:txBody>
          <a:bodyPr>
            <a:noAutofit/>
          </a:bodyPr>
          <a:lstStyle/>
          <a:p>
            <a:r>
              <a:rPr lang="es-CL" sz="2800" b="1" dirty="0" smtClean="0">
                <a:latin typeface="+mn-lt"/>
              </a:rPr>
              <a:t>    </a:t>
            </a:r>
            <a:r>
              <a:rPr lang="es-CL" sz="2800" b="1" dirty="0" smtClean="0">
                <a:latin typeface="Comic Sans MS" pitchFamily="66" charset="0"/>
              </a:rPr>
              <a:t>Objetivos de la clase</a:t>
            </a:r>
            <a:endParaRPr lang="es-CL" sz="2800" b="1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27584" y="836712"/>
            <a:ext cx="7859216" cy="5183088"/>
          </a:xfrm>
        </p:spPr>
        <p:txBody>
          <a:bodyPr/>
          <a:lstStyle/>
          <a:p>
            <a:pPr marL="0" indent="0">
              <a:buNone/>
            </a:pPr>
            <a:endParaRPr lang="es-CL" dirty="0"/>
          </a:p>
          <a:p>
            <a:r>
              <a:rPr lang="es-CL" sz="2400" b="1" dirty="0" smtClean="0">
                <a:latin typeface="Comic Sans MS" pitchFamily="66" charset="0"/>
              </a:rPr>
              <a:t>OA2 Leer en voz alta para adquirir fluidez, pronunciando cada palabra con precisión.</a:t>
            </a:r>
          </a:p>
          <a:p>
            <a:r>
              <a:rPr lang="es-CL" sz="2400" b="1" dirty="0" smtClean="0">
                <a:latin typeface="Comic Sans MS" pitchFamily="66" charset="0"/>
              </a:rPr>
              <a:t>OA5 Demostrar comprensión en las narraciones leídas; extrayendo información explicita e implícita.</a:t>
            </a:r>
            <a:endParaRPr lang="es-CL" sz="2400" b="1" dirty="0">
              <a:latin typeface="Comic Sans MS" pitchFamily="66" charset="0"/>
            </a:endParaRPr>
          </a:p>
          <a:p>
            <a:r>
              <a:rPr lang="es-CL" sz="2400" b="1" dirty="0" smtClean="0">
                <a:latin typeface="Comic Sans MS" pitchFamily="66" charset="0"/>
              </a:rPr>
              <a:t>OA11 Desarrollar la curiosidad por las palabras o expresiones que desconocen.</a:t>
            </a:r>
          </a:p>
          <a:p>
            <a:r>
              <a:rPr lang="es-CL" sz="2400" b="1" dirty="0" smtClean="0">
                <a:latin typeface="Comic Sans MS" pitchFamily="66" charset="0"/>
              </a:rPr>
              <a:t>OA19 Comprender la función de los sustantivos en textos escritos.</a:t>
            </a:r>
            <a:endParaRPr lang="es-CL" sz="24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      </a:t>
            </a:r>
            <a:endParaRPr lang="es-CL" b="1" dirty="0">
              <a:latin typeface="Comic Sans MS" pitchFamily="66" charset="0"/>
            </a:endParaRPr>
          </a:p>
        </p:txBody>
      </p:sp>
      <p:grpSp>
        <p:nvGrpSpPr>
          <p:cNvPr id="4" name="293 Grupo"/>
          <p:cNvGrpSpPr/>
          <p:nvPr/>
        </p:nvGrpSpPr>
        <p:grpSpPr>
          <a:xfrm>
            <a:off x="1259632" y="404664"/>
            <a:ext cx="6984776" cy="5826274"/>
            <a:chOff x="0" y="0"/>
            <a:chExt cx="3977864" cy="5604473"/>
          </a:xfrm>
        </p:grpSpPr>
        <p:cxnSp>
          <p:nvCxnSpPr>
            <p:cNvPr id="5" name="19 Conector recto"/>
            <p:cNvCxnSpPr/>
            <p:nvPr/>
          </p:nvCxnSpPr>
          <p:spPr>
            <a:xfrm>
              <a:off x="978946" y="3485478"/>
              <a:ext cx="4294" cy="2118995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6" name="20 Conector recto"/>
            <p:cNvCxnSpPr/>
            <p:nvPr/>
          </p:nvCxnSpPr>
          <p:spPr>
            <a:xfrm>
              <a:off x="3065929" y="3485478"/>
              <a:ext cx="4294" cy="2118995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sp>
          <p:nvSpPr>
            <p:cNvPr id="7" name="Cuadro de texto 2"/>
            <p:cNvSpPr txBox="1">
              <a:spLocks noChangeArrowheads="1"/>
            </p:cNvSpPr>
            <p:nvPr/>
          </p:nvSpPr>
          <p:spPr bwMode="auto">
            <a:xfrm>
              <a:off x="1237128" y="0"/>
              <a:ext cx="1613808" cy="3371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L" sz="1600" b="1" dirty="0" smtClean="0">
                  <a:effectLst/>
                  <a:latin typeface="Comic Sans MS" pitchFamily="66" charset="0"/>
                  <a:ea typeface="Calibri"/>
                  <a:cs typeface="Times New Roman"/>
                </a:rPr>
                <a:t>        SUSTANTIVOS</a:t>
              </a:r>
              <a:endParaRPr lang="es-CL" sz="1600" b="1" dirty="0">
                <a:effectLst/>
                <a:latin typeface="Comic Sans MS" pitchFamily="66" charset="0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L" sz="1100" dirty="0">
                  <a:effectLst/>
                  <a:latin typeface="Comic Sans MS" pitchFamily="66" charset="0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8" name="Cuadro de texto 2"/>
            <p:cNvSpPr txBox="1">
              <a:spLocks noChangeArrowheads="1"/>
            </p:cNvSpPr>
            <p:nvPr/>
          </p:nvSpPr>
          <p:spPr bwMode="auto">
            <a:xfrm>
              <a:off x="2291379" y="925158"/>
              <a:ext cx="1480185" cy="4000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CL" sz="2000" b="1" dirty="0">
                  <a:effectLst/>
                  <a:latin typeface="Comic Sans MS" pitchFamily="66" charset="0"/>
                  <a:ea typeface="Calibri"/>
                  <a:cs typeface="Times New Roman"/>
                </a:rPr>
                <a:t>Propios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L" sz="1100" dirty="0">
                  <a:effectLst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9" name="Cuadro de texto 2"/>
            <p:cNvSpPr txBox="1">
              <a:spLocks noChangeArrowheads="1"/>
            </p:cNvSpPr>
            <p:nvPr/>
          </p:nvSpPr>
          <p:spPr bwMode="auto">
            <a:xfrm>
              <a:off x="182880" y="925158"/>
              <a:ext cx="1480185" cy="4000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CL" sz="2000" b="1" dirty="0">
                  <a:effectLst/>
                  <a:latin typeface="Comic Sans MS" pitchFamily="66" charset="0"/>
                  <a:ea typeface="Calibri"/>
                  <a:cs typeface="Times New Roman"/>
                </a:rPr>
                <a:t>Comunes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L" sz="1100" dirty="0">
                  <a:effectLst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cxnSp>
          <p:nvCxnSpPr>
            <p:cNvPr id="10" name="3 Conector recto"/>
            <p:cNvCxnSpPr/>
            <p:nvPr/>
          </p:nvCxnSpPr>
          <p:spPr>
            <a:xfrm>
              <a:off x="978946" y="623944"/>
              <a:ext cx="2013585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11" name="4 Conector recto de flecha"/>
            <p:cNvCxnSpPr/>
            <p:nvPr/>
          </p:nvCxnSpPr>
          <p:spPr>
            <a:xfrm>
              <a:off x="978946" y="623944"/>
              <a:ext cx="0" cy="259715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arrow"/>
            </a:ln>
            <a:effectLst/>
          </p:spPr>
        </p:cxnSp>
        <p:cxnSp>
          <p:nvCxnSpPr>
            <p:cNvPr id="12" name="5 Conector recto de flecha"/>
            <p:cNvCxnSpPr/>
            <p:nvPr/>
          </p:nvCxnSpPr>
          <p:spPr>
            <a:xfrm>
              <a:off x="2990626" y="623944"/>
              <a:ext cx="0" cy="259715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arrow"/>
            </a:ln>
            <a:effectLst/>
          </p:spPr>
        </p:cxnSp>
        <p:cxnSp>
          <p:nvCxnSpPr>
            <p:cNvPr id="13" name="7 Conector recto"/>
            <p:cNvCxnSpPr/>
            <p:nvPr/>
          </p:nvCxnSpPr>
          <p:spPr>
            <a:xfrm flipV="1">
              <a:off x="1979407" y="333487"/>
              <a:ext cx="0" cy="27051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sp>
          <p:nvSpPr>
            <p:cNvPr id="14" name="Cuadro de texto 2"/>
            <p:cNvSpPr txBox="1">
              <a:spLocks noChangeArrowheads="1"/>
            </p:cNvSpPr>
            <p:nvPr/>
          </p:nvSpPr>
          <p:spPr bwMode="auto">
            <a:xfrm>
              <a:off x="0" y="1775012"/>
              <a:ext cx="1769110" cy="18764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es-CL" dirty="0">
                  <a:effectLst/>
                  <a:latin typeface="Comic Sans MS" pitchFamily="66" charset="0"/>
                  <a:ea typeface="Calibri"/>
                  <a:cs typeface="Times New Roman"/>
                </a:rPr>
                <a:t>Palabras que se usan para nombrar a personas, animales, cosas y </a:t>
              </a:r>
              <a:r>
                <a:rPr lang="es-CL" dirty="0" smtClean="0">
                  <a:effectLst/>
                  <a:latin typeface="Comic Sans MS" pitchFamily="66" charset="0"/>
                  <a:ea typeface="Calibri"/>
                  <a:cs typeface="Times New Roman"/>
                </a:rPr>
                <a:t>lugares de una misma especie y se escriben con minúscula</a:t>
              </a:r>
              <a:endParaRPr lang="es-CL" dirty="0">
                <a:effectLst/>
                <a:latin typeface="Comic Sans MS" pitchFamily="66" charset="0"/>
                <a:ea typeface="Calibri"/>
                <a:cs typeface="Times New Roman"/>
              </a:endParaRPr>
            </a:p>
          </p:txBody>
        </p:sp>
        <p:sp>
          <p:nvSpPr>
            <p:cNvPr id="15" name="Cuadro de texto 2"/>
            <p:cNvSpPr txBox="1">
              <a:spLocks noChangeArrowheads="1"/>
            </p:cNvSpPr>
            <p:nvPr/>
          </p:nvSpPr>
          <p:spPr bwMode="auto">
            <a:xfrm>
              <a:off x="2130014" y="1775012"/>
              <a:ext cx="1847850" cy="18764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r>
                <a:rPr lang="es-CL" sz="1600" b="1" dirty="0">
                  <a:effectLst/>
                  <a:latin typeface="Comic Sans MS" pitchFamily="66" charset="0"/>
                  <a:ea typeface="Calibri"/>
                  <a:cs typeface="Times New Roman"/>
                </a:rPr>
                <a:t>Nombres </a:t>
              </a:r>
              <a:r>
                <a:rPr lang="es-CL" sz="1600" b="1" dirty="0" smtClean="0">
                  <a:effectLst/>
                  <a:latin typeface="Comic Sans MS" pitchFamily="66" charset="0"/>
                  <a:ea typeface="Calibri"/>
                  <a:cs typeface="Times New Roman"/>
                </a:rPr>
                <a:t>especifico que </a:t>
              </a:r>
              <a:r>
                <a:rPr lang="es-CL" sz="1600" b="1" dirty="0">
                  <a:effectLst/>
                  <a:latin typeface="Comic Sans MS" pitchFamily="66" charset="0"/>
                  <a:ea typeface="Calibri"/>
                  <a:cs typeface="Times New Roman"/>
                </a:rPr>
                <a:t>se les da a las personas, animales, cosas y lugares para diferenciarlos de los demás. </a:t>
              </a:r>
            </a:p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r>
                <a:rPr lang="es-CL" sz="1600" b="1" dirty="0">
                  <a:effectLst/>
                  <a:latin typeface="Comic Sans MS" pitchFamily="66" charset="0"/>
                  <a:ea typeface="Calibri"/>
                  <a:cs typeface="Times New Roman"/>
                </a:rPr>
                <a:t>Siempre se escriben con mayúscula.</a:t>
              </a:r>
            </a:p>
          </p:txBody>
        </p:sp>
        <p:sp>
          <p:nvSpPr>
            <p:cNvPr id="16" name="Cuadro de texto 2"/>
            <p:cNvSpPr txBox="1">
              <a:spLocks noChangeArrowheads="1"/>
            </p:cNvSpPr>
            <p:nvPr/>
          </p:nvSpPr>
          <p:spPr bwMode="auto">
            <a:xfrm>
              <a:off x="398033" y="4184725"/>
              <a:ext cx="1134110" cy="3854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CL" b="1" dirty="0">
                  <a:effectLst/>
                  <a:latin typeface="Comic Sans MS" pitchFamily="66" charset="0"/>
                  <a:ea typeface="Calibri"/>
                  <a:cs typeface="Times New Roman"/>
                </a:rPr>
                <a:t>hermana</a:t>
              </a:r>
            </a:p>
          </p:txBody>
        </p:sp>
        <p:sp>
          <p:nvSpPr>
            <p:cNvPr id="17" name="Cuadro de texto 2"/>
            <p:cNvSpPr txBox="1">
              <a:spLocks noChangeArrowheads="1"/>
            </p:cNvSpPr>
            <p:nvPr/>
          </p:nvSpPr>
          <p:spPr bwMode="auto">
            <a:xfrm>
              <a:off x="387275" y="5217459"/>
              <a:ext cx="1134110" cy="3854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CL" b="1" dirty="0">
                  <a:effectLst/>
                  <a:latin typeface="Comic Sans MS" pitchFamily="66" charset="0"/>
                  <a:ea typeface="Calibri"/>
                  <a:cs typeface="Times New Roman"/>
                </a:rPr>
                <a:t>ciudad</a:t>
              </a:r>
            </a:p>
          </p:txBody>
        </p:sp>
        <p:sp>
          <p:nvSpPr>
            <p:cNvPr id="18" name="Cuadro de texto 2"/>
            <p:cNvSpPr txBox="1">
              <a:spLocks noChangeArrowheads="1"/>
            </p:cNvSpPr>
            <p:nvPr/>
          </p:nvSpPr>
          <p:spPr bwMode="auto">
            <a:xfrm>
              <a:off x="411891" y="4682063"/>
              <a:ext cx="1134110" cy="3854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CL" b="1" dirty="0">
                  <a:effectLst/>
                  <a:latin typeface="Comic Sans MS" pitchFamily="66" charset="0"/>
                  <a:ea typeface="Calibri"/>
                  <a:cs typeface="Times New Roman"/>
                </a:rPr>
                <a:t>perro</a:t>
              </a:r>
            </a:p>
          </p:txBody>
        </p:sp>
        <p:sp>
          <p:nvSpPr>
            <p:cNvPr id="19" name="Cuadro de texto 2"/>
            <p:cNvSpPr txBox="1">
              <a:spLocks noChangeArrowheads="1"/>
            </p:cNvSpPr>
            <p:nvPr/>
          </p:nvSpPr>
          <p:spPr bwMode="auto">
            <a:xfrm>
              <a:off x="2474259" y="4173967"/>
              <a:ext cx="1134110" cy="3854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CL" b="1" dirty="0">
                  <a:effectLst/>
                  <a:latin typeface="Comic Sans MS" pitchFamily="66" charset="0"/>
                  <a:ea typeface="Calibri"/>
                  <a:cs typeface="Times New Roman"/>
                </a:rPr>
                <a:t>Carolina</a:t>
              </a:r>
            </a:p>
          </p:txBody>
        </p:sp>
        <p:sp>
          <p:nvSpPr>
            <p:cNvPr id="20" name="Cuadro de texto 2"/>
            <p:cNvSpPr txBox="1">
              <a:spLocks noChangeArrowheads="1"/>
            </p:cNvSpPr>
            <p:nvPr/>
          </p:nvSpPr>
          <p:spPr bwMode="auto">
            <a:xfrm>
              <a:off x="2474258" y="5219028"/>
              <a:ext cx="1144867" cy="3854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CL" b="1" dirty="0">
                  <a:effectLst/>
                  <a:latin typeface="Comic Sans MS" pitchFamily="66" charset="0"/>
                  <a:ea typeface="Calibri"/>
                  <a:cs typeface="Times New Roman"/>
                </a:rPr>
                <a:t>Concepción</a:t>
              </a:r>
            </a:p>
          </p:txBody>
        </p:sp>
        <p:sp>
          <p:nvSpPr>
            <p:cNvPr id="21" name="Cuadro de texto 2"/>
            <p:cNvSpPr txBox="1">
              <a:spLocks noChangeArrowheads="1"/>
            </p:cNvSpPr>
            <p:nvPr/>
          </p:nvSpPr>
          <p:spPr bwMode="auto">
            <a:xfrm>
              <a:off x="2485016" y="4668819"/>
              <a:ext cx="1134110" cy="3854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CL" b="1" dirty="0">
                  <a:effectLst/>
                  <a:latin typeface="Comic Sans MS" pitchFamily="66" charset="0"/>
                  <a:ea typeface="Calibri"/>
                  <a:cs typeface="Times New Roman"/>
                </a:rPr>
                <a:t> Manchitas</a:t>
              </a:r>
            </a:p>
          </p:txBody>
        </p:sp>
        <p:sp>
          <p:nvSpPr>
            <p:cNvPr id="22" name="Cuadro de texto 2"/>
            <p:cNvSpPr txBox="1">
              <a:spLocks noChangeArrowheads="1"/>
            </p:cNvSpPr>
            <p:nvPr/>
          </p:nvSpPr>
          <p:spPr bwMode="auto">
            <a:xfrm>
              <a:off x="1639629" y="408793"/>
              <a:ext cx="866775" cy="2762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CL" b="1" i="1" dirty="0">
                  <a:effectLst/>
                  <a:latin typeface="Comic Sans MS" pitchFamily="66" charset="0"/>
                  <a:ea typeface="Calibri"/>
                  <a:cs typeface="Times New Roman"/>
                </a:rPr>
                <a:t>pueden ser</a:t>
              </a:r>
              <a:endParaRPr lang="es-CL" b="1" dirty="0">
                <a:effectLst/>
                <a:latin typeface="Comic Sans MS" pitchFamily="66" charset="0"/>
                <a:ea typeface="Calibri"/>
                <a:cs typeface="Times New Roman"/>
              </a:endParaRPr>
            </a:p>
          </p:txBody>
        </p:sp>
        <p:cxnSp>
          <p:nvCxnSpPr>
            <p:cNvPr id="23" name="22 Conector recto"/>
            <p:cNvCxnSpPr/>
            <p:nvPr/>
          </p:nvCxnSpPr>
          <p:spPr>
            <a:xfrm>
              <a:off x="978946" y="1323191"/>
              <a:ext cx="0" cy="447675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24" name="23 Conector recto"/>
            <p:cNvCxnSpPr/>
            <p:nvPr/>
          </p:nvCxnSpPr>
          <p:spPr>
            <a:xfrm flipH="1">
              <a:off x="2990626" y="1323191"/>
              <a:ext cx="3810" cy="447675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sp>
          <p:nvSpPr>
            <p:cNvPr id="25" name="Cuadro de texto 2"/>
            <p:cNvSpPr txBox="1">
              <a:spLocks noChangeArrowheads="1"/>
            </p:cNvSpPr>
            <p:nvPr/>
          </p:nvSpPr>
          <p:spPr bwMode="auto">
            <a:xfrm>
              <a:off x="0" y="3743661"/>
              <a:ext cx="866775" cy="2762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CL" sz="1400" b="1" i="1" dirty="0">
                  <a:effectLst/>
                  <a:latin typeface="Comic Sans MS" pitchFamily="66" charset="0"/>
                  <a:ea typeface="Calibri"/>
                  <a:cs typeface="Times New Roman"/>
                </a:rPr>
                <a:t>ejemplos</a:t>
              </a:r>
              <a:endParaRPr lang="es-CL" sz="1400" b="1" dirty="0">
                <a:effectLst/>
                <a:latin typeface="Comic Sans MS" pitchFamily="66" charset="0"/>
                <a:ea typeface="Calibri"/>
                <a:cs typeface="Times New Roman"/>
              </a:endParaRPr>
            </a:p>
          </p:txBody>
        </p:sp>
        <p:sp>
          <p:nvSpPr>
            <p:cNvPr id="26" name="Cuadro de texto 2"/>
            <p:cNvSpPr txBox="1">
              <a:spLocks noChangeArrowheads="1"/>
            </p:cNvSpPr>
            <p:nvPr/>
          </p:nvSpPr>
          <p:spPr bwMode="auto">
            <a:xfrm>
              <a:off x="2119256" y="3797450"/>
              <a:ext cx="866775" cy="2762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CL" sz="1400" b="1" i="1" dirty="0">
                  <a:effectLst/>
                  <a:latin typeface="Comic Sans MS" pitchFamily="66" charset="0"/>
                  <a:ea typeface="Calibri"/>
                  <a:cs typeface="Times New Roman"/>
                </a:rPr>
                <a:t>ejemplos</a:t>
              </a:r>
              <a:endParaRPr lang="es-CL" sz="1400" b="1" dirty="0">
                <a:effectLst/>
                <a:latin typeface="Comic Sans MS" pitchFamily="66" charset="0"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618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r>
              <a:rPr lang="es-CL" sz="3200" b="1" dirty="0" smtClean="0">
                <a:latin typeface="Comic Sans MS" pitchFamily="66" charset="0"/>
              </a:rPr>
              <a:t>   sustantivos </a:t>
            </a:r>
            <a:r>
              <a:rPr lang="es-CL" sz="3200" b="1" dirty="0" smtClean="0">
                <a:latin typeface="Comic Sans MS" pitchFamily="66" charset="0"/>
              </a:rPr>
              <a:t>propios y comunes</a:t>
            </a:r>
            <a:endParaRPr lang="es-CL" sz="3200" b="1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1124744"/>
            <a:ext cx="7834064" cy="4895056"/>
          </a:xfrm>
        </p:spPr>
        <p:txBody>
          <a:bodyPr/>
          <a:lstStyle/>
          <a:p>
            <a:pPr marL="0" indent="0">
              <a:buNone/>
            </a:pPr>
            <a:endParaRPr lang="es-CL" dirty="0"/>
          </a:p>
        </p:txBody>
      </p:sp>
      <p:sp>
        <p:nvSpPr>
          <p:cNvPr id="4" name="3 Elipse"/>
          <p:cNvSpPr/>
          <p:nvPr/>
        </p:nvSpPr>
        <p:spPr>
          <a:xfrm>
            <a:off x="3131840" y="2318347"/>
            <a:ext cx="3024336" cy="22105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latin typeface="Comic Sans MS" pitchFamily="66" charset="0"/>
                <a:cs typeface="Arial" pitchFamily="34" charset="0"/>
              </a:rPr>
              <a:t>ciudad</a:t>
            </a:r>
            <a:endParaRPr lang="es-CL" sz="3200" b="1" dirty="0">
              <a:latin typeface="Comic Sans MS" pitchFamily="66" charset="0"/>
              <a:cs typeface="Arial" pitchFamily="34" charset="0"/>
            </a:endParaRPr>
          </a:p>
        </p:txBody>
      </p:sp>
      <p:cxnSp>
        <p:nvCxnSpPr>
          <p:cNvPr id="13" name="12 Conector recto de flecha"/>
          <p:cNvCxnSpPr/>
          <p:nvPr/>
        </p:nvCxnSpPr>
        <p:spPr>
          <a:xfrm>
            <a:off x="3995936" y="220486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Rectángulo"/>
          <p:cNvSpPr/>
          <p:nvPr/>
        </p:nvSpPr>
        <p:spPr>
          <a:xfrm>
            <a:off x="6725165" y="2500908"/>
            <a:ext cx="144016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6" name="35 Rectángulo"/>
          <p:cNvSpPr/>
          <p:nvPr/>
        </p:nvSpPr>
        <p:spPr>
          <a:xfrm>
            <a:off x="6704352" y="3790675"/>
            <a:ext cx="1414945" cy="411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7" name="36 Rectángulo"/>
          <p:cNvSpPr/>
          <p:nvPr/>
        </p:nvSpPr>
        <p:spPr>
          <a:xfrm>
            <a:off x="4014905" y="5178245"/>
            <a:ext cx="1368152" cy="411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8" name="37 Rectángulo"/>
          <p:cNvSpPr/>
          <p:nvPr/>
        </p:nvSpPr>
        <p:spPr>
          <a:xfrm>
            <a:off x="1403648" y="3744563"/>
            <a:ext cx="1346448" cy="411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9" name="38 Rectángulo"/>
          <p:cNvSpPr/>
          <p:nvPr/>
        </p:nvSpPr>
        <p:spPr>
          <a:xfrm>
            <a:off x="1403648" y="2500908"/>
            <a:ext cx="1371600" cy="411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0" name="39 Rectángulo"/>
          <p:cNvSpPr/>
          <p:nvPr/>
        </p:nvSpPr>
        <p:spPr>
          <a:xfrm>
            <a:off x="4014905" y="1406216"/>
            <a:ext cx="1393304" cy="411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cxnSp>
        <p:nvCxnSpPr>
          <p:cNvPr id="15" name="14 Conector recto de flecha"/>
          <p:cNvCxnSpPr>
            <a:stCxn id="4" idx="0"/>
          </p:cNvCxnSpPr>
          <p:nvPr/>
        </p:nvCxnSpPr>
        <p:spPr>
          <a:xfrm flipV="1">
            <a:off x="4644008" y="1988840"/>
            <a:ext cx="0" cy="3295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flipH="1">
            <a:off x="3131840" y="270645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6012160" y="291199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flipH="1">
            <a:off x="2987824" y="3996219"/>
            <a:ext cx="3240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>
            <a:off x="6012160" y="3996219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>
            <a:off x="4711557" y="4528891"/>
            <a:ext cx="0" cy="412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44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90066"/>
          </a:xfrm>
        </p:spPr>
        <p:txBody>
          <a:bodyPr>
            <a:normAutofit/>
          </a:bodyPr>
          <a:lstStyle/>
          <a:p>
            <a:r>
              <a:rPr lang="es-CL" sz="1800" b="1" dirty="0" smtClean="0"/>
              <a:t>Observa la ilustración y responde las preguntas</a:t>
            </a:r>
            <a:endParaRPr lang="es-CL" sz="1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755576" y="188640"/>
            <a:ext cx="7931224" cy="5831160"/>
          </a:xfrm>
        </p:spPr>
        <p:txBody>
          <a:bodyPr/>
          <a:lstStyle/>
          <a:p>
            <a:pPr marL="0" indent="0">
              <a:buNone/>
            </a:pPr>
            <a:endParaRPr lang="es-CL" b="1" dirty="0">
              <a:latin typeface="Comic Sans MS" pitchFamily="66" charset="0"/>
            </a:endParaRPr>
          </a:p>
          <a:p>
            <a:endParaRPr lang="es-CL" dirty="0"/>
          </a:p>
          <a:p>
            <a:endParaRPr lang="es-CL" dirty="0"/>
          </a:p>
          <a:p>
            <a:endParaRPr lang="es-CL" dirty="0" smtClean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/>
          </a:p>
          <a:p>
            <a:r>
              <a:rPr lang="es-CL" sz="2400" b="1" dirty="0" smtClean="0">
                <a:latin typeface="Comic Sans MS" pitchFamily="66" charset="0"/>
              </a:rPr>
              <a:t>Nombra los objetos que ven en el dibujo.</a:t>
            </a:r>
          </a:p>
          <a:p>
            <a:endParaRPr lang="es-CL" sz="2400" dirty="0">
              <a:latin typeface="Comic Sans MS" pitchFamily="66" charset="0"/>
            </a:endParaRPr>
          </a:p>
          <a:p>
            <a:endParaRPr lang="es-CL" sz="2400" dirty="0" smtClean="0">
              <a:latin typeface="Comic Sans MS" pitchFamily="66" charset="0"/>
            </a:endParaRPr>
          </a:p>
          <a:p>
            <a:r>
              <a:rPr lang="es-CL" sz="2400" b="1" dirty="0" smtClean="0">
                <a:latin typeface="Comic Sans MS" pitchFamily="66" charset="0"/>
              </a:rPr>
              <a:t>¿Que personas ven en la imagen?</a:t>
            </a:r>
          </a:p>
          <a:p>
            <a:pPr marL="0" indent="0">
              <a:buNone/>
            </a:pPr>
            <a:endParaRPr lang="es-CL" sz="2400" dirty="0" smtClean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92696"/>
            <a:ext cx="6408712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2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850106"/>
          </a:xfrm>
        </p:spPr>
        <p:txBody>
          <a:bodyPr>
            <a:normAutofit fontScale="90000"/>
          </a:bodyPr>
          <a:lstStyle/>
          <a:p>
            <a:pPr lvl="0">
              <a:spcBef>
                <a:spcPts val="580"/>
              </a:spcBef>
            </a:pPr>
            <a:r>
              <a:rPr lang="es-CL" sz="2000" dirty="0" smtClean="0">
                <a:solidFill>
                  <a:prstClr val="black"/>
                </a:solidFill>
                <a:latin typeface="Perpetua"/>
                <a:ea typeface="+mn-ea"/>
                <a:cs typeface="+mn-cs"/>
              </a:rPr>
              <a:t>        </a:t>
            </a:r>
            <a:r>
              <a:rPr lang="es-CL" sz="2800" b="1" dirty="0" smtClean="0">
                <a:solidFill>
                  <a:prstClr val="black"/>
                </a:solidFill>
                <a:latin typeface="Perpetua"/>
                <a:ea typeface="+mn-ea"/>
                <a:cs typeface="+mn-cs"/>
              </a:rPr>
              <a:t>Inventa </a:t>
            </a:r>
            <a:r>
              <a:rPr lang="es-CL" sz="2800" b="1" dirty="0">
                <a:solidFill>
                  <a:prstClr val="black"/>
                </a:solidFill>
                <a:latin typeface="Perpetua"/>
                <a:ea typeface="+mn-ea"/>
                <a:cs typeface="+mn-cs"/>
              </a:rPr>
              <a:t>un nombre a las personas de la imagen.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57788"/>
            <a:ext cx="7272808" cy="2675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3131840" y="3149352"/>
            <a:ext cx="1584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sp>
        <p:nvSpPr>
          <p:cNvPr id="9" name="8 CuadroTexto"/>
          <p:cNvSpPr txBox="1"/>
          <p:nvPr/>
        </p:nvSpPr>
        <p:spPr>
          <a:xfrm>
            <a:off x="5076055" y="3301752"/>
            <a:ext cx="1584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464277"/>
              </p:ext>
            </p:extLst>
          </p:nvPr>
        </p:nvGraphicFramePr>
        <p:xfrm>
          <a:off x="899592" y="3933056"/>
          <a:ext cx="7128792" cy="432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2198"/>
                <a:gridCol w="1782198"/>
                <a:gridCol w="1782198"/>
                <a:gridCol w="1782198"/>
              </a:tblGrid>
              <a:tr h="432048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75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>
            <a:normAutofit fontScale="90000"/>
          </a:bodyPr>
          <a:lstStyle/>
          <a:p>
            <a:r>
              <a:rPr lang="es-CL" sz="2400" b="1" dirty="0" smtClean="0">
                <a:latin typeface="Comic Sans MS" pitchFamily="66" charset="0"/>
              </a:rPr>
              <a:t>Encierra todos los sustantivos propios con rojo y los sustantivos comunes con azul.</a:t>
            </a:r>
            <a:endParaRPr lang="es-CL" sz="2400" b="1" dirty="0">
              <a:latin typeface="Comic Sans MS" pitchFamily="66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8760"/>
            <a:ext cx="7920879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823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83568" y="260648"/>
            <a:ext cx="8003232" cy="5759152"/>
          </a:xfrm>
        </p:spPr>
        <p:txBody>
          <a:bodyPr>
            <a:normAutofit/>
          </a:bodyPr>
          <a:lstStyle/>
          <a:p>
            <a:r>
              <a:rPr lang="es-CL" sz="2400" b="1" dirty="0" smtClean="0">
                <a:latin typeface="Comic Sans MS" pitchFamily="66" charset="0"/>
              </a:rPr>
              <a:t>Une cada palabra con el sustantivo correspondiente.</a:t>
            </a:r>
            <a:endParaRPr lang="es-CL" sz="2400" b="1" dirty="0">
              <a:latin typeface="Comic Sans MS" pitchFamily="66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907704" y="1340768"/>
            <a:ext cx="2376264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>
                <a:latin typeface="Comic Sans MS" pitchFamily="66" charset="0"/>
              </a:rPr>
              <a:t>Sustantivos propios</a:t>
            </a:r>
            <a:endParaRPr lang="es-CL" sz="2400" b="1" dirty="0">
              <a:latin typeface="Comic Sans MS" pitchFamily="66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309592" y="1340768"/>
            <a:ext cx="2358752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>
                <a:latin typeface="Comic Sans MS" pitchFamily="66" charset="0"/>
              </a:rPr>
              <a:t>Sustantivos comunes</a:t>
            </a:r>
            <a:endParaRPr lang="es-CL" sz="2400" b="1" dirty="0">
              <a:latin typeface="Comic Sans MS" pitchFamily="66" charset="0"/>
            </a:endParaRPr>
          </a:p>
        </p:txBody>
      </p:sp>
      <p:sp>
        <p:nvSpPr>
          <p:cNvPr id="6" name="5 Nube"/>
          <p:cNvSpPr/>
          <p:nvPr/>
        </p:nvSpPr>
        <p:spPr>
          <a:xfrm>
            <a:off x="539552" y="4725144"/>
            <a:ext cx="1584176" cy="914400"/>
          </a:xfrm>
          <a:prstGeom prst="clou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>
                <a:latin typeface="Comic Sans MS" pitchFamily="66" charset="0"/>
              </a:rPr>
              <a:t>Pamela</a:t>
            </a:r>
            <a:endParaRPr lang="es-CL" sz="2000" b="1" dirty="0">
              <a:latin typeface="Comic Sans MS" pitchFamily="66" charset="0"/>
            </a:endParaRPr>
          </a:p>
        </p:txBody>
      </p:sp>
      <p:sp>
        <p:nvSpPr>
          <p:cNvPr id="7" name="6 Nube"/>
          <p:cNvSpPr/>
          <p:nvPr/>
        </p:nvSpPr>
        <p:spPr>
          <a:xfrm>
            <a:off x="2706942" y="4725144"/>
            <a:ext cx="1224136" cy="914400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latin typeface="Comic Sans MS" pitchFamily="66" charset="0"/>
              </a:rPr>
              <a:t>perro</a:t>
            </a:r>
            <a:endParaRPr lang="es-CL" b="1" dirty="0">
              <a:latin typeface="Comic Sans MS" pitchFamily="66" charset="0"/>
            </a:endParaRPr>
          </a:p>
        </p:txBody>
      </p:sp>
      <p:sp>
        <p:nvSpPr>
          <p:cNvPr id="8" name="7 Nube"/>
          <p:cNvSpPr/>
          <p:nvPr/>
        </p:nvSpPr>
        <p:spPr>
          <a:xfrm>
            <a:off x="4733528" y="4635477"/>
            <a:ext cx="1152128" cy="914400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>
                <a:latin typeface="Comic Sans MS" pitchFamily="66" charset="0"/>
              </a:rPr>
              <a:t>Raúl</a:t>
            </a:r>
            <a:endParaRPr lang="es-CL" sz="2000" b="1" dirty="0">
              <a:latin typeface="Comic Sans MS" pitchFamily="66" charset="0"/>
            </a:endParaRPr>
          </a:p>
        </p:txBody>
      </p:sp>
      <p:sp>
        <p:nvSpPr>
          <p:cNvPr id="9" name="8 Nube"/>
          <p:cNvSpPr/>
          <p:nvPr/>
        </p:nvSpPr>
        <p:spPr>
          <a:xfrm>
            <a:off x="3066326" y="3396952"/>
            <a:ext cx="1433665" cy="914400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>
                <a:latin typeface="Comic Sans MS" pitchFamily="66" charset="0"/>
              </a:rPr>
              <a:t>Sofía</a:t>
            </a:r>
            <a:endParaRPr lang="es-CL" sz="2000" b="1" dirty="0">
              <a:latin typeface="Comic Sans MS" pitchFamily="66" charset="0"/>
            </a:endParaRPr>
          </a:p>
        </p:txBody>
      </p:sp>
      <p:sp>
        <p:nvSpPr>
          <p:cNvPr id="10" name="9 Nube"/>
          <p:cNvSpPr/>
          <p:nvPr/>
        </p:nvSpPr>
        <p:spPr>
          <a:xfrm>
            <a:off x="6228184" y="4579493"/>
            <a:ext cx="2016224" cy="914400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>
                <a:latin typeface="Comic Sans MS" pitchFamily="66" charset="0"/>
              </a:rPr>
              <a:t>caramelo</a:t>
            </a:r>
            <a:endParaRPr lang="es-CL" sz="2000" b="1" dirty="0">
              <a:latin typeface="Comic Sans MS" pitchFamily="66" charset="0"/>
            </a:endParaRPr>
          </a:p>
        </p:txBody>
      </p:sp>
      <p:sp>
        <p:nvSpPr>
          <p:cNvPr id="11" name="10 Nube"/>
          <p:cNvSpPr/>
          <p:nvPr/>
        </p:nvSpPr>
        <p:spPr>
          <a:xfrm>
            <a:off x="7175082" y="3365051"/>
            <a:ext cx="1080120" cy="914400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>
                <a:latin typeface="Comic Sans MS" pitchFamily="66" charset="0"/>
              </a:rPr>
              <a:t>flor</a:t>
            </a:r>
            <a:endParaRPr lang="es-CL" sz="2000" b="1" dirty="0">
              <a:latin typeface="Comic Sans MS" pitchFamily="66" charset="0"/>
            </a:endParaRPr>
          </a:p>
        </p:txBody>
      </p:sp>
      <p:sp>
        <p:nvSpPr>
          <p:cNvPr id="12" name="11 Nube"/>
          <p:cNvSpPr/>
          <p:nvPr/>
        </p:nvSpPr>
        <p:spPr>
          <a:xfrm>
            <a:off x="4932040" y="3356992"/>
            <a:ext cx="1728192" cy="914400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>
                <a:latin typeface="Comic Sans MS" pitchFamily="66" charset="0"/>
              </a:rPr>
              <a:t>Andrés</a:t>
            </a:r>
            <a:endParaRPr lang="es-CL" sz="2000" b="1" dirty="0">
              <a:latin typeface="Comic Sans MS" pitchFamily="66" charset="0"/>
            </a:endParaRPr>
          </a:p>
        </p:txBody>
      </p:sp>
      <p:sp>
        <p:nvSpPr>
          <p:cNvPr id="13" name="12 Nube"/>
          <p:cNvSpPr/>
          <p:nvPr/>
        </p:nvSpPr>
        <p:spPr>
          <a:xfrm>
            <a:off x="899592" y="3396952"/>
            <a:ext cx="1598476" cy="914400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>
                <a:latin typeface="Comic Sans MS" pitchFamily="66" charset="0"/>
              </a:rPr>
              <a:t>pájaro</a:t>
            </a:r>
            <a:endParaRPr lang="es-CL" sz="2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53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/>
          </a:bodyPr>
          <a:lstStyle/>
          <a:p>
            <a:r>
              <a:rPr lang="es-CL" sz="2000" b="1" dirty="0" smtClean="0">
                <a:latin typeface="Comic Sans MS" pitchFamily="66" charset="0"/>
              </a:rPr>
              <a:t>Trabajemos en el cuaderno de actividades pág. 64 a 67</a:t>
            </a:r>
            <a:endParaRPr lang="es-CL" sz="2000" b="1" dirty="0">
              <a:latin typeface="Comic Sans MS" pitchFamily="66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980728"/>
            <a:ext cx="8208912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807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572</TotalTime>
  <Words>224</Words>
  <Application>Microsoft Office PowerPoint</Application>
  <PresentationFormat>Presentación en pantalla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Equidad</vt:lpstr>
      <vt:lpstr>Los sustantivos </vt:lpstr>
      <vt:lpstr>    Objetivos de la clase</vt:lpstr>
      <vt:lpstr>      </vt:lpstr>
      <vt:lpstr>   sustantivos propios y comunes</vt:lpstr>
      <vt:lpstr>Observa la ilustración y responde las preguntas</vt:lpstr>
      <vt:lpstr>        Inventa un nombre a las personas de la imagen.</vt:lpstr>
      <vt:lpstr>Encierra todos los sustantivos propios con rojo y los sustantivos comunes con azul.</vt:lpstr>
      <vt:lpstr>Presentación de PowerPoint</vt:lpstr>
      <vt:lpstr>Trabajemos en el cuaderno de actividades pág. 64 a 67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sustantivos</dc:title>
  <dc:creator>Veronica Ciudad</dc:creator>
  <cp:lastModifiedBy>Veronica Ciudad</cp:lastModifiedBy>
  <cp:revision>31</cp:revision>
  <dcterms:created xsi:type="dcterms:W3CDTF">2020-06-22T23:30:49Z</dcterms:created>
  <dcterms:modified xsi:type="dcterms:W3CDTF">2020-06-26T02:35:52Z</dcterms:modified>
</cp:coreProperties>
</file>