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F2DC958-4A20-467E-BD1C-3CFCE02C8112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CF88493-0DD1-4C14-A803-17732404867E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Word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resentaci_n_de_Microsoft_PowerPoint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543800" cy="1524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Programa de Lengua y </a:t>
            </a:r>
            <a:r>
              <a:rPr lang="es-CL" dirty="0"/>
              <a:t>L</a:t>
            </a:r>
            <a:r>
              <a:rPr lang="es-CL" dirty="0" smtClean="0"/>
              <a:t>iteratura  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err="1" smtClean="0"/>
              <a:t>III°</a:t>
            </a:r>
            <a:r>
              <a:rPr lang="es-CL" dirty="0" smtClean="0"/>
              <a:t> Medio 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98398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331640" y="692696"/>
            <a:ext cx="66967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2000" b="1" i="0" dirty="0" smtClean="0">
                <a:solidFill>
                  <a:srgbClr val="242424"/>
                </a:solidFill>
                <a:effectLst/>
                <a:latin typeface="Simplon Norm"/>
              </a:rPr>
              <a:t>Programa Anual de Lengua y Literatura  </a:t>
            </a:r>
            <a:endParaRPr lang="es-CL" sz="2000" b="1" i="0" dirty="0">
              <a:solidFill>
                <a:srgbClr val="242424"/>
              </a:solidFill>
              <a:effectLst/>
              <a:latin typeface="Simplon Norm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345941"/>
              </p:ext>
            </p:extLst>
          </p:nvPr>
        </p:nvGraphicFramePr>
        <p:xfrm>
          <a:off x="971600" y="1397000"/>
          <a:ext cx="7200800" cy="2947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824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I semestre</a:t>
                      </a:r>
                      <a:r>
                        <a:rPr lang="es-CL" sz="2000" baseline="0" dirty="0" smtClean="0"/>
                        <a:t> </a:t>
                      </a:r>
                      <a:endParaRPr lang="es-C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II semestre </a:t>
                      </a:r>
                      <a:endParaRPr lang="es-C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b="1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s-CL" sz="2000" b="1" baseline="0" dirty="0" smtClean="0">
                          <a:solidFill>
                            <a:srgbClr val="FF0000"/>
                          </a:solidFill>
                        </a:rPr>
                        <a:t> Unidad </a:t>
                      </a:r>
                      <a:endParaRPr lang="es-C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sz="2000" b="1" dirty="0" smtClean="0">
                          <a:solidFill>
                            <a:srgbClr val="FF0000"/>
                          </a:solidFill>
                        </a:rPr>
                        <a:t> III</a:t>
                      </a:r>
                      <a:r>
                        <a:rPr lang="es-CL" sz="20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CL" sz="2000" b="1" dirty="0" smtClean="0">
                          <a:solidFill>
                            <a:srgbClr val="FF0000"/>
                          </a:solidFill>
                        </a:rPr>
                        <a:t>Unidad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 Diálogo:</a:t>
                      </a:r>
                      <a:r>
                        <a:rPr lang="es-CL" sz="2000" baseline="0" dirty="0" smtClean="0"/>
                        <a:t> Literatura y efecto estético </a:t>
                      </a:r>
                      <a:endParaRPr lang="es-C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dirty="0" smtClean="0"/>
                        <a:t>Análisis crítico de géneros discursivos</a:t>
                      </a:r>
                      <a:r>
                        <a:rPr lang="es-MX" sz="2000" baseline="0" dirty="0" smtClean="0"/>
                        <a:t> en comunidades digitales </a:t>
                      </a:r>
                      <a:endParaRPr lang="es-CL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b="1" dirty="0" smtClean="0">
                          <a:solidFill>
                            <a:srgbClr val="FF0000"/>
                          </a:solidFill>
                        </a:rPr>
                        <a:t>II Unidad </a:t>
                      </a:r>
                      <a:endParaRPr lang="es-C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b="1" dirty="0" smtClean="0">
                          <a:solidFill>
                            <a:srgbClr val="FF0000"/>
                          </a:solidFill>
                        </a:rPr>
                        <a:t>IV</a:t>
                      </a:r>
                      <a:r>
                        <a:rPr lang="es-CL" sz="2000" b="1" baseline="0" dirty="0" smtClean="0">
                          <a:solidFill>
                            <a:srgbClr val="FF0000"/>
                          </a:solidFill>
                        </a:rPr>
                        <a:t> Unidad </a:t>
                      </a:r>
                      <a:endParaRPr lang="es-CL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sz="2000" baseline="0" dirty="0" smtClean="0"/>
                        <a:t> Elaborar y comunicar interpretaciones literarias </a:t>
                      </a:r>
                      <a:endParaRPr lang="es-C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000" dirty="0" smtClean="0"/>
                        <a:t> Evaluar</a:t>
                      </a:r>
                      <a:r>
                        <a:rPr lang="es-CL" sz="2000" baseline="0" dirty="0" smtClean="0"/>
                        <a:t> y producir géneros discursivos </a:t>
                      </a:r>
                      <a:endParaRPr lang="es-C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526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195736" y="495597"/>
            <a:ext cx="4608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/>
              <a:t>Lectura Complementaria </a:t>
            </a:r>
            <a:endParaRPr lang="es-CL" sz="2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50" t="22814" r="24033" b="10205"/>
          <a:stretch/>
        </p:blipFill>
        <p:spPr bwMode="auto">
          <a:xfrm>
            <a:off x="1187624" y="1052736"/>
            <a:ext cx="720080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10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96794" y="126876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latin typeface="Arial" pitchFamily="34" charset="0"/>
                <a:cs typeface="Arial" pitchFamily="34" charset="0"/>
              </a:rPr>
              <a:t>Comprensión de lectura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223628" y="2624718"/>
            <a:ext cx="7200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1. Leer en conjunto la introducción del texto de Vargas Llosa </a:t>
            </a:r>
            <a:r>
              <a:rPr lang="es-MX" i="1" dirty="0" smtClean="0">
                <a:latin typeface="Arial" pitchFamily="34" charset="0"/>
                <a:cs typeface="Arial" pitchFamily="34" charset="0"/>
              </a:rPr>
              <a:t>La verdad de las mentiras.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2. Luego, </a:t>
            </a:r>
            <a:r>
              <a:rPr lang="es-MX" u="sng" dirty="0" smtClean="0">
                <a:latin typeface="Arial" pitchFamily="34" charset="0"/>
                <a:cs typeface="Arial" pitchFamily="34" charset="0"/>
              </a:rPr>
              <a:t>desarrollar la rutina de pensamiento 3-2-1 Puente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3. Por último, se revisará en conjunto las respuestas</a:t>
            </a:r>
          </a:p>
          <a:p>
            <a:endParaRPr lang="es-MX" dirty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3-2-1 PUENTE </a:t>
            </a: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3 </a:t>
            </a:r>
            <a:r>
              <a:rPr lang="es-CL" dirty="0">
                <a:latin typeface="Arial" pitchFamily="34" charset="0"/>
                <a:cs typeface="Arial" pitchFamily="34" charset="0"/>
              </a:rPr>
              <a:t>ideas sobre el tema </a:t>
            </a:r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s-CL" dirty="0">
                <a:latin typeface="Arial" pitchFamily="34" charset="0"/>
                <a:cs typeface="Arial" pitchFamily="34" charset="0"/>
              </a:rPr>
              <a:t>preguntas sobre </a:t>
            </a:r>
            <a:r>
              <a:rPr lang="es-CL" dirty="0" smtClean="0">
                <a:latin typeface="Arial" pitchFamily="34" charset="0"/>
                <a:cs typeface="Arial" pitchFamily="34" charset="0"/>
              </a:rPr>
              <a:t>lo que </a:t>
            </a:r>
            <a:r>
              <a:rPr lang="es-CL" dirty="0">
                <a:latin typeface="Arial" pitchFamily="34" charset="0"/>
                <a:cs typeface="Arial" pitchFamily="34" charset="0"/>
              </a:rPr>
              <a:t>no </a:t>
            </a:r>
            <a:r>
              <a:rPr lang="es-CL" dirty="0" smtClean="0">
                <a:latin typeface="Arial" pitchFamily="34" charset="0"/>
                <a:cs typeface="Arial" pitchFamily="34" charset="0"/>
              </a:rPr>
              <a:t>comprendieron relacionado </a:t>
            </a:r>
            <a:r>
              <a:rPr lang="es-CL" dirty="0">
                <a:latin typeface="Arial" pitchFamily="34" charset="0"/>
                <a:cs typeface="Arial" pitchFamily="34" charset="0"/>
              </a:rPr>
              <a:t>con el tema </a:t>
            </a:r>
            <a:endParaRPr lang="es-CL" dirty="0" smtClean="0">
              <a:latin typeface="Arial" pitchFamily="34" charset="0"/>
              <a:cs typeface="Arial" pitchFamily="34" charset="0"/>
            </a:endParaRPr>
          </a:p>
          <a:p>
            <a:r>
              <a:rPr lang="es-CL" dirty="0" smtClean="0">
                <a:latin typeface="Arial" pitchFamily="34" charset="0"/>
                <a:cs typeface="Arial" pitchFamily="34" charset="0"/>
              </a:rPr>
              <a:t>1 imagen relacionado con el tema </a:t>
            </a:r>
            <a:endParaRPr lang="es-CL" dirty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CL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8" y="1916832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es-CL" sz="3600" dirty="0" smtClean="0">
                <a:solidFill>
                  <a:srgbClr val="94C600"/>
                </a:solidFill>
                <a:ea typeface="+mj-ea"/>
                <a:cs typeface="+mj-cs"/>
              </a:rPr>
              <a:t>Actividad </a:t>
            </a:r>
            <a:r>
              <a:rPr lang="es-CL" sz="4000" dirty="0" smtClean="0">
                <a:solidFill>
                  <a:srgbClr val="94C600"/>
                </a:solidFill>
                <a:ea typeface="+mj-ea"/>
                <a:cs typeface="+mj-cs"/>
              </a:rPr>
              <a:t>  </a:t>
            </a:r>
            <a:endParaRPr lang="es-CL" sz="4000" dirty="0">
              <a:solidFill>
                <a:srgbClr val="94C600"/>
              </a:solidFill>
              <a:ea typeface="+mj-ea"/>
              <a:cs typeface="+mj-cs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691680" y="692696"/>
            <a:ext cx="633670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000" b="1" dirty="0" smtClean="0">
                <a:latin typeface="Arial" pitchFamily="34" charset="0"/>
                <a:cs typeface="Arial" pitchFamily="34" charset="0"/>
              </a:rPr>
              <a:t>I Unidad: Diálogo: Literatura </a:t>
            </a:r>
            <a:r>
              <a:rPr lang="es-CL" sz="2000" b="1" dirty="0">
                <a:latin typeface="Arial" pitchFamily="34" charset="0"/>
                <a:cs typeface="Arial" pitchFamily="34" charset="0"/>
              </a:rPr>
              <a:t>y efecto estético </a:t>
            </a:r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7228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827584" y="1772816"/>
            <a:ext cx="757984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 partir de la lectura La verdad de las mentiras, contesta las siguientes preguntas:</a:t>
            </a:r>
          </a:p>
          <a:p>
            <a:pPr marL="342900" indent="-342900"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¿Con qué lectura </a:t>
            </a:r>
            <a:r>
              <a:rPr lang="es-MX" sz="2000" u="sng" dirty="0" smtClean="0">
                <a:latin typeface="Arial" pitchFamily="34" charset="0"/>
                <a:cs typeface="Arial" pitchFamily="34" charset="0"/>
              </a:rPr>
              <a:t>has sentido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que «vivo muchas más vidas 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r>
              <a:rPr lang="es-MX" sz="2000" dirty="0">
                <a:latin typeface="Arial" pitchFamily="34" charset="0"/>
                <a:cs typeface="Arial" pitchFamily="34" charset="0"/>
              </a:rPr>
              <a:t>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e las que tengo»?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es-CL" sz="2000" dirty="0" smtClean="0">
                <a:latin typeface="Arial" pitchFamily="34" charset="0"/>
                <a:cs typeface="Arial" pitchFamily="34" charset="0"/>
              </a:rPr>
              <a:t>Si pudieras 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participar en una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película inspirada en un libro</a:t>
            </a:r>
            <a:r>
              <a:rPr lang="es-CL" sz="2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s-CL" sz="20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cuál </a:t>
            </a:r>
            <a:r>
              <a:rPr lang="es-CL" sz="2000" dirty="0" smtClean="0">
                <a:latin typeface="Arial" pitchFamily="34" charset="0"/>
                <a:cs typeface="Arial" pitchFamily="34" charset="0"/>
              </a:rPr>
              <a:t>elegirías?, 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¿qué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personaje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 o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parte de la historia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s-CL" sz="2000" dirty="0" smtClean="0">
                <a:latin typeface="Arial" pitchFamily="34" charset="0"/>
                <a:cs typeface="Arial" pitchFamily="34" charset="0"/>
              </a:rPr>
              <a:t>te 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gustaría representar?, ¿por qué?  </a:t>
            </a:r>
          </a:p>
          <a:p>
            <a:r>
              <a:rPr lang="es-CL" sz="2000" dirty="0" smtClean="0">
                <a:latin typeface="Arial" pitchFamily="34" charset="0"/>
                <a:cs typeface="Arial" pitchFamily="34" charset="0"/>
              </a:rPr>
              <a:t>3. ¿Cómo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interpretas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 la frase “la fantasía de que </a:t>
            </a:r>
            <a:r>
              <a:rPr lang="es-CL" sz="2000" dirty="0" smtClean="0">
                <a:latin typeface="Arial" pitchFamily="34" charset="0"/>
                <a:cs typeface="Arial" pitchFamily="34" charset="0"/>
              </a:rPr>
              <a:t>estamos</a:t>
            </a:r>
          </a:p>
          <a:p>
            <a:r>
              <a:rPr lang="es-CL" sz="2000" dirty="0" smtClean="0">
                <a:latin typeface="Arial" pitchFamily="34" charset="0"/>
                <a:cs typeface="Arial" pitchFamily="34" charset="0"/>
              </a:rPr>
              <a:t>dotados 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es un don demoníaco” ?, ¿cómo lo podrías explicar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con tus propias palabras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? </a:t>
            </a:r>
            <a:endParaRPr lang="es-CL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CL" sz="20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. ¿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De qué manera 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la ficción, por medio de novelas, cuentos, cómics, películas u otros, ha </a:t>
            </a:r>
            <a:r>
              <a:rPr lang="es-CL" sz="2000" u="sng" dirty="0">
                <a:latin typeface="Arial" pitchFamily="34" charset="0"/>
                <a:cs typeface="Arial" pitchFamily="34" charset="0"/>
              </a:rPr>
              <a:t>enriquecido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 tu existencia?  </a:t>
            </a:r>
            <a:endParaRPr lang="es-CL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CL" sz="2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es-CL" sz="2000" dirty="0">
                <a:latin typeface="Arial" pitchFamily="34" charset="0"/>
                <a:cs typeface="Arial" pitchFamily="34" charset="0"/>
              </a:rPr>
              <a:t>. ¿Con qué otros propósitos creamos ficciones en nuestras vidas? 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endParaRPr lang="es-CL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Resultado de imagen de ticket de sali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8680"/>
            <a:ext cx="2095602" cy="10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555776" y="692696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Arial" pitchFamily="34" charset="0"/>
                <a:cs typeface="Arial" pitchFamily="34" charset="0"/>
              </a:rPr>
              <a:t>Ticket de salida</a:t>
            </a:r>
            <a:endParaRPr lang="es-CL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55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180240"/>
              </p:ext>
            </p:extLst>
          </p:nvPr>
        </p:nvGraphicFramePr>
        <p:xfrm>
          <a:off x="2051719" y="1412776"/>
          <a:ext cx="4339885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Documento" r:id="rId3" imgW="6180110" imgH="8141044" progId="Word.Document.12">
                  <p:embed/>
                </p:oleObj>
              </mc:Choice>
              <mc:Fallback>
                <p:oleObj name="Documento" r:id="rId3" imgW="6180110" imgH="814104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51719" y="1412776"/>
                        <a:ext cx="4339885" cy="46805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99592" y="620688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Semana 2: - Leer el siguiente artículo, y analizar por párrafos para luego, leer el libro </a:t>
            </a:r>
            <a:r>
              <a:rPr lang="es-MX" b="1" u="sng" dirty="0" smtClean="0"/>
              <a:t>Un mundo feliz </a:t>
            </a:r>
            <a:r>
              <a:rPr lang="es-MX" dirty="0" smtClean="0"/>
              <a:t>de </a:t>
            </a:r>
            <a:r>
              <a:rPr lang="es-MX" dirty="0" err="1" smtClean="0"/>
              <a:t>Aldous</a:t>
            </a:r>
            <a:r>
              <a:rPr lang="es-MX" dirty="0" smtClean="0"/>
              <a:t> </a:t>
            </a:r>
            <a:r>
              <a:rPr lang="es-MX" dirty="0" err="1" smtClean="0"/>
              <a:t>Huxley</a:t>
            </a:r>
            <a:r>
              <a:rPr lang="es-MX" dirty="0" smtClean="0"/>
              <a:t>.</a:t>
            </a:r>
          </a:p>
          <a:p>
            <a:endParaRPr lang="es-CL" b="1" u="sng" dirty="0"/>
          </a:p>
        </p:txBody>
      </p:sp>
    </p:spTree>
    <p:extLst>
      <p:ext uri="{BB962C8B-B14F-4D97-AF65-F5344CB8AC3E}">
        <p14:creationId xmlns:p14="http://schemas.microsoft.com/office/powerpoint/2010/main" val="1491241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836712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- Complementar esta lectura con el artículo literario de Mario Vargas Llosa, en </a:t>
            </a:r>
            <a:r>
              <a:rPr lang="es-MX" b="1" u="sng" dirty="0"/>
              <a:t>La verdad de las mentiras. </a:t>
            </a:r>
            <a:r>
              <a:rPr lang="es-MX" dirty="0"/>
              <a:t>(págs. 37-40)</a:t>
            </a:r>
          </a:p>
          <a:p>
            <a:r>
              <a:rPr lang="es-MX" dirty="0"/>
              <a:t> </a:t>
            </a:r>
            <a:endParaRPr lang="es-CL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443832"/>
              </p:ext>
            </p:extLst>
          </p:nvPr>
        </p:nvGraphicFramePr>
        <p:xfrm>
          <a:off x="3064098" y="2132856"/>
          <a:ext cx="2871787" cy="262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3" imgW="5667219" imgH="8019658" progId="AcroExch.Document.DC">
                  <p:embed/>
                </p:oleObj>
              </mc:Choice>
              <mc:Fallback>
                <p:oleObj name="Acrobat Document" r:id="rId3" imgW="5667219" imgH="8019658" progId="AcroExch.Document.DC">
                  <p:embed/>
                  <p:pic>
                    <p:nvPicPr>
                      <p:cNvPr id="0" name="5 Objeto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4098" y="2132856"/>
                        <a:ext cx="2871787" cy="2624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022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971600" y="836712"/>
            <a:ext cx="7056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dirty="0"/>
              <a:t> </a:t>
            </a:r>
            <a:r>
              <a:rPr lang="es-MX" dirty="0" smtClean="0"/>
              <a:t>-A continuación, la contextualización de </a:t>
            </a:r>
            <a:r>
              <a:rPr lang="es-MX" b="1" u="sng" dirty="0" smtClean="0"/>
              <a:t>Un mundo feliz </a:t>
            </a:r>
            <a:endParaRPr lang="es-CL" b="1" u="sng" dirty="0"/>
          </a:p>
        </p:txBody>
      </p:sp>
      <p:graphicFrame>
        <p:nvGraphicFramePr>
          <p:cNvPr id="3" name="2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167422"/>
              </p:ext>
            </p:extLst>
          </p:nvPr>
        </p:nvGraphicFramePr>
        <p:xfrm>
          <a:off x="2286000" y="1714500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Presentación" r:id="rId3" imgW="4570530" imgH="3427618" progId="PowerPoint.Show.12">
                  <p:embed/>
                </p:oleObj>
              </mc:Choice>
              <mc:Fallback>
                <p:oleObj name="Presentación" r:id="rId3" imgW="4570530" imgH="342761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86000" y="1714500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4742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908720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Recuerden, si tienen una duda y quieren consultar algo, pueden escribir al correo:</a:t>
            </a:r>
          </a:p>
          <a:p>
            <a:r>
              <a:rPr lang="es-MX" dirty="0"/>
              <a:t>l</a:t>
            </a:r>
            <a:r>
              <a:rPr lang="es-MX" dirty="0" smtClean="0"/>
              <a:t>enguaje.media.santamarta@gmail.com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571368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13852</TotalTime>
  <Words>353</Words>
  <Application>Microsoft Office PowerPoint</Application>
  <PresentationFormat>Presentación en pantalla (4:3)</PresentationFormat>
  <Paragraphs>41</Paragraphs>
  <Slides>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Arial</vt:lpstr>
      <vt:lpstr>Impact</vt:lpstr>
      <vt:lpstr>Simplon Norm</vt:lpstr>
      <vt:lpstr>Times New Roman</vt:lpstr>
      <vt:lpstr>NewsPrint</vt:lpstr>
      <vt:lpstr>Documento</vt:lpstr>
      <vt:lpstr>Acrobat Document</vt:lpstr>
      <vt:lpstr>Presentación</vt:lpstr>
      <vt:lpstr>Programa de Lengua y Literatura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social y lo político</dc:title>
  <dc:creator>ángela matus gonzález</dc:creator>
  <cp:lastModifiedBy>constanza soto cabrera</cp:lastModifiedBy>
  <cp:revision>55</cp:revision>
  <dcterms:created xsi:type="dcterms:W3CDTF">2018-05-15T01:19:25Z</dcterms:created>
  <dcterms:modified xsi:type="dcterms:W3CDTF">2020-03-23T17:22:04Z</dcterms:modified>
</cp:coreProperties>
</file>