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5" r:id="rId4"/>
    <p:sldId id="266" r:id="rId5"/>
    <p:sldId id="268" r:id="rId6"/>
    <p:sldId id="269" r:id="rId7"/>
    <p:sldId id="274" r:id="rId8"/>
    <p:sldId id="275" r:id="rId9"/>
    <p:sldId id="271" r:id="rId10"/>
    <p:sldId id="276" r:id="rId11"/>
    <p:sldId id="262" r:id="rId12"/>
    <p:sldId id="272" r:id="rId13"/>
    <p:sldId id="263" r:id="rId14"/>
    <p:sldId id="258" r:id="rId15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814EB9A1-7439-41D1-8125-B89824A711F5}">
          <p14:sldIdLst>
            <p14:sldId id="257"/>
            <p14:sldId id="261"/>
            <p14:sldId id="265"/>
            <p14:sldId id="266"/>
            <p14:sldId id="268"/>
            <p14:sldId id="269"/>
            <p14:sldId id="274"/>
            <p14:sldId id="275"/>
            <p14:sldId id="271"/>
            <p14:sldId id="276"/>
            <p14:sldId id="262"/>
            <p14:sldId id="272"/>
            <p14:sldId id="26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1F0F00-6BCB-437B-BDB7-7B171C5EE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BAD065-622A-4479-B3B3-FD0F7A799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9926B8-DE0B-4B8A-BDFF-FDEA18BD1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C4C474-6DD5-4EC5-B6ED-757103AD7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5809EE-7DBC-4DA1-A1D8-5333BCB47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41276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429211-E515-4BE4-8797-6A02A320E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F9E867-C0BB-4F78-B346-01276F62F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BEA3F1-1539-4C14-977A-49E68EE0C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68DCF2-2597-447D-9F09-A0909AD64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1ACF31-D92F-46F5-BA1D-57FFC281A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5703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353FA9C-E67B-40EE-87BF-8D979DB6B4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5AE2F5F-2AFC-4370-B0A9-6570870B87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E7B5E8-C9BD-4325-9739-5B5E17BBA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471DB6-99AB-404D-ACBD-14DDE34CC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200B9D-0BD2-4842-8786-FC6A3F17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1627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CF87B1-1F50-4C09-BACA-2A59985FD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EA38C2-87E6-4F7E-A4E7-2D0D697760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A6CA44-3D2C-4845-94EA-6F24650A0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44F57B-F260-445E-9BE7-E59EB2549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81985B-B7C4-4296-B00E-FF7500FB2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4649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D92C55-70D8-4224-B13C-1050BD855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84B7F38-2EDA-4A96-95C0-F6FD633BA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3FB3AB-1703-481B-9AFA-EEAFC15FE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0338E4-4123-4CFA-B50C-CF5D0DBCD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5493C8-34AB-4B0A-94F7-E428BB0F1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79488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ED0D31-3D0A-4C50-AD96-6EECB00CB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AC62F3-43D6-4818-949C-258DAB661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9BBA22B-C3DE-4374-BAB5-931A3422E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94F2A87-8ECD-4331-93AA-8DCAC331E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3CED2F-F6F9-4AFB-BE8D-2DBE56B18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3EAE809-74E2-4267-87BA-9D73C2CE0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2467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8334F8-27B6-4460-8DF0-4C78ED505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3B80DC4-5D24-43ED-8DD4-5C877CAAA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D61999A-F86F-4CA1-A3A9-6F15F90CC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20AFC27-8A99-48A8-8584-FADADDA3A6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9A05594-8C67-4F70-A41A-9469994BC5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AE02E4F-F606-4331-BF1D-83599DF89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C631536-B41B-4B72-8AEC-EB64D46E5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5867577-E66C-4EA0-9ACD-FB910CDA3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70585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620B2C-CA3C-45EF-8A46-5661D4580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FCED072-8BC0-4BC3-9951-9773E0CB3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6750BBC-19EE-4A3D-A5BD-EAF6CC4FC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A981A31-9371-40A0-BF3B-19741F9E3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061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D4A21BB-8A3D-4E7D-B9FC-23AAADEC7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6418B35-EA61-4851-AC4B-9D9821221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9FBB5D5-A84A-4B24-AFBD-9BA7D1D7E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14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EB31A5-E0E1-460A-8641-D6E3DA628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632B347-6F03-4683-97C2-F350EDFC4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80CD06E-9265-481D-B71E-A81B8CADD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8A199FF-916F-4175-B901-DB595DA34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7D25398-1756-403E-A17A-41E9242BB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E42C571-CD46-4FAD-8F31-716C3A623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34163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14710-2EBD-4D8B-9214-D570FFCF7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2C699CD-2230-410B-97D9-F5DDA50A12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741ECD8-CB5A-4545-90F0-A728B887CA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70FCFE-D733-4AA7-BECC-7C03E458F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D13978-C89C-4126-ADCB-6A1BBB8AD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ED6EED-7701-4B63-B835-9974F6B5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8985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CBA60F9-DABD-4462-906F-D328CEE9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81E737-C38A-4C1B-9E72-94043ACC2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A65FCA-2C53-4A44-8F8C-4C9AF506C2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F668D-E8DF-4E4D-B030-1170BEDA18B3}" type="datetimeFigureOut">
              <a:rPr lang="es-CL" smtClean="0"/>
              <a:t>18-03-2020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AFA7D2-69FC-404E-8904-BF9779EAD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E862DB-8EDF-4274-ADEA-9842C6D96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13291-9940-47DA-BD41-ADA33B4634D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20984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eyGFz-zIjHE?feature=oembed" TargetMode="Externa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arebolledo@secst.c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tionary.org/wiki/Wikcionario:Portada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uffingtonpost.es/2018/08/28/palabras-latinoamericanas-que-deberias-conocer-si-hablas-espanol_a_23510084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DNQsGz5_R04?feature=oembed" TargetMode="Externa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0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95" y="-60960"/>
            <a:ext cx="9311213" cy="6979920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524000" y="4218365"/>
            <a:ext cx="7950182" cy="2725646"/>
          </a:xfrm>
        </p:spPr>
        <p:txBody>
          <a:bodyPr>
            <a:normAutofit/>
          </a:bodyPr>
          <a:lstStyle/>
          <a:p>
            <a:pPr algn="l"/>
            <a: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  <a:t>COLEGIO SANTA MARTA</a:t>
            </a:r>
            <a:b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  <a:t>CURSO: 6°A/B</a:t>
            </a:r>
            <a:b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  <a:t>ASIGNATURA: Lengua y Literatura</a:t>
            </a:r>
            <a:b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  <a:t>“Hacer preguntas es prueba de que se piensa”</a:t>
            </a:r>
            <a:b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  <a:t>					</a:t>
            </a:r>
            <a:r>
              <a:rPr lang="es-ES" sz="2600" b="1" i="1" dirty="0">
                <a:solidFill>
                  <a:schemeClr val="bg1"/>
                </a:solidFill>
                <a:latin typeface="Trajan Pro"/>
                <a:cs typeface="Trajan Pro"/>
              </a:rPr>
              <a:t>Rabindranath Tagore</a:t>
            </a:r>
            <a:endParaRPr lang="es-ES" sz="2600" dirty="0">
              <a:solidFill>
                <a:schemeClr val="bg1"/>
              </a:solidFill>
              <a:latin typeface="Trajan Pro"/>
              <a:cs typeface="Trajan Pro"/>
            </a:endParaRPr>
          </a:p>
        </p:txBody>
      </p:sp>
    </p:spTree>
    <p:extLst>
      <p:ext uri="{BB962C8B-B14F-4D97-AF65-F5344CB8AC3E}">
        <p14:creationId xmlns:p14="http://schemas.microsoft.com/office/powerpoint/2010/main" val="977535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/>
          </a:bodyPr>
          <a:lstStyle/>
          <a:p>
            <a:pPr algn="just"/>
            <a:r>
              <a:rPr lang="es-ES" sz="4000" dirty="0">
                <a:latin typeface="Libertad"/>
                <a:cs typeface="Libertad"/>
              </a:rPr>
              <a:t>¡Qué difícil es hablar el español!</a:t>
            </a:r>
          </a:p>
        </p:txBody>
      </p:sp>
      <p:pic>
        <p:nvPicPr>
          <p:cNvPr id="2" name="Elementos multimedia en línea 1" title="Queￌﾁ difiￌﾁcil es hablar el espanￌﾃol (con subtￃﾭtulos en espanￌﾃol)">
            <a:hlinkClick r:id="" action="ppaction://media"/>
            <a:extLst>
              <a:ext uri="{FF2B5EF4-FFF2-40B4-BE49-F238E27FC236}">
                <a16:creationId xmlns:a16="http://schemas.microsoft.com/office/drawing/2014/main" id="{F52B278D-40F6-4311-8D3C-A72FAAED205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69209" y="1812078"/>
            <a:ext cx="7362708" cy="414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1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 fontScale="62500" lnSpcReduction="20000"/>
          </a:bodyPr>
          <a:lstStyle/>
          <a:p>
            <a:r>
              <a:rPr lang="es-ES" sz="4000" b="1" u="sng" dirty="0">
                <a:latin typeface="Libertad"/>
                <a:cs typeface="Libertad"/>
              </a:rPr>
              <a:t>Actividad “Glosario del difícil español”</a:t>
            </a:r>
          </a:p>
          <a:p>
            <a:r>
              <a:rPr lang="es-ES" sz="4000" dirty="0">
                <a:latin typeface="Libertad"/>
                <a:cs typeface="Libertad"/>
              </a:rPr>
              <a:t>INDICACIONES:</a:t>
            </a:r>
          </a:p>
          <a:p>
            <a:pPr algn="just"/>
            <a:r>
              <a:rPr lang="es-ES" sz="4000" dirty="0">
                <a:latin typeface="Libertad"/>
                <a:cs typeface="Libertad"/>
              </a:rPr>
              <a:t>1. Crear listado de 15 palabras o expresiones, y su definición,  de su español de origen (chileno, venezolano, colombiano, mexicano, cubano, argentino, </a:t>
            </a:r>
            <a:r>
              <a:rPr lang="es-ES" sz="4000" dirty="0" err="1">
                <a:latin typeface="Libertad"/>
                <a:cs typeface="Libertad"/>
              </a:rPr>
              <a:t>etc</a:t>
            </a:r>
            <a:r>
              <a:rPr lang="es-ES" sz="4000" dirty="0">
                <a:latin typeface="Libertad"/>
                <a:cs typeface="Libertad"/>
              </a:rPr>
              <a:t>). 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Ejemplo 1: “(Chile) Micro: bus de transporte colectivo”.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Ejemplo 2: “(Colombia) Salí con mis </a:t>
            </a:r>
            <a:r>
              <a:rPr lang="es-ES" sz="4000" dirty="0" err="1">
                <a:latin typeface="Libertad"/>
                <a:cs typeface="Libertad"/>
              </a:rPr>
              <a:t>parses</a:t>
            </a:r>
            <a:r>
              <a:rPr lang="es-ES" sz="4000" dirty="0">
                <a:latin typeface="Libertad"/>
                <a:cs typeface="Libertad"/>
              </a:rPr>
              <a:t>: salí con mis amigos. “</a:t>
            </a:r>
          </a:p>
          <a:p>
            <a:pPr algn="just"/>
            <a:r>
              <a:rPr lang="es-ES" sz="4000" dirty="0">
                <a:latin typeface="Libertad"/>
                <a:cs typeface="Libertad"/>
              </a:rPr>
              <a:t>2. Buscar, en fuentes de internet, cómo se le dice a ese término en otros 2 países de Latinoamérica. </a:t>
            </a:r>
          </a:p>
          <a:p>
            <a:pPr algn="just"/>
            <a:r>
              <a:rPr lang="es-ES" sz="4000" dirty="0">
                <a:latin typeface="Libertad"/>
                <a:cs typeface="Libertad"/>
              </a:rPr>
              <a:t>3. Indicar, en la guía, país de origen de la palabra y los dos países escogidos. </a:t>
            </a:r>
          </a:p>
        </p:txBody>
      </p:sp>
    </p:spTree>
    <p:extLst>
      <p:ext uri="{BB962C8B-B14F-4D97-AF65-F5344CB8AC3E}">
        <p14:creationId xmlns:p14="http://schemas.microsoft.com/office/powerpoint/2010/main" val="3001603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s-ES" sz="4000" dirty="0">
                <a:latin typeface="Libertad"/>
                <a:cs typeface="Libertad"/>
              </a:rPr>
              <a:t>4. Pueden realizar la actividad en formato de video.</a:t>
            </a:r>
          </a:p>
          <a:p>
            <a:pPr algn="just"/>
            <a:r>
              <a:rPr lang="es-ES" sz="4000" dirty="0">
                <a:latin typeface="Libertad"/>
                <a:cs typeface="Libertad"/>
              </a:rPr>
              <a:t>5. Enviar guía o videos al correo </a:t>
            </a:r>
            <a:r>
              <a:rPr lang="es-ES" sz="4000" dirty="0">
                <a:latin typeface="Libertad"/>
                <a:cs typeface="Libertad"/>
                <a:hlinkClick r:id="rId3"/>
              </a:rPr>
              <a:t>arebolledo@secst.cl</a:t>
            </a:r>
            <a:r>
              <a:rPr lang="es-ES" sz="4000" dirty="0">
                <a:latin typeface="Libertad"/>
                <a:cs typeface="Libertad"/>
              </a:rPr>
              <a:t>, a más tardar el día miércoles 25 de marzo hasta las 19:00 horas, indicando en el asunto “Actividad Glosario del Difícil Español (Curso)”, en el mensaje agregar también nombre del estudiante. </a:t>
            </a:r>
          </a:p>
          <a:p>
            <a:pPr algn="just"/>
            <a:r>
              <a:rPr lang="es-ES" sz="4000" dirty="0">
                <a:latin typeface="Libertad"/>
                <a:cs typeface="Libertad"/>
              </a:rPr>
              <a:t>5. La guía de trabajo es editable en caso de requerir más espacio para la elaboración.	</a:t>
            </a:r>
          </a:p>
        </p:txBody>
      </p:sp>
    </p:spTree>
    <p:extLst>
      <p:ext uri="{BB962C8B-B14F-4D97-AF65-F5344CB8AC3E}">
        <p14:creationId xmlns:p14="http://schemas.microsoft.com/office/powerpoint/2010/main" val="3729963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 lnSpcReduction="10000"/>
          </a:bodyPr>
          <a:lstStyle/>
          <a:p>
            <a:endParaRPr lang="es-ES" sz="4000" dirty="0">
              <a:latin typeface="Libertad"/>
              <a:cs typeface="Libertad"/>
            </a:endParaRPr>
          </a:p>
          <a:p>
            <a:r>
              <a:rPr lang="es-ES" sz="4000" dirty="0">
                <a:latin typeface="Libertad"/>
                <a:cs typeface="Libertad"/>
              </a:rPr>
              <a:t>Fuentes de ayuda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s-CL" sz="4000" dirty="0">
                <a:hlinkClick r:id="rId3"/>
              </a:rPr>
              <a:t>https://es.wiktionary.org/wiki/Wikcionario:Portada</a:t>
            </a:r>
            <a:endParaRPr lang="es-CL" sz="4000" dirty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s-CL" sz="4000">
                <a:hlinkClick r:id="rId4"/>
              </a:rPr>
              <a:t>https://www.huffingtonpost.es/2018/08/28/palabras-latinoamericanas-que-deberias-conocer-si-hablas-espanol_a_23510084/</a:t>
            </a:r>
            <a:endParaRPr lang="es-ES" sz="4000" dirty="0">
              <a:latin typeface="Libertad"/>
              <a:cs typeface="Libertad"/>
            </a:endParaRPr>
          </a:p>
          <a:p>
            <a:endParaRPr lang="es-ES" sz="4000" dirty="0"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2460974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10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95" y="-60960"/>
            <a:ext cx="9311213" cy="697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64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99250" y="1001977"/>
            <a:ext cx="7632667" cy="4951624"/>
          </a:xfrm>
        </p:spPr>
        <p:txBody>
          <a:bodyPr>
            <a:normAutofit/>
          </a:bodyPr>
          <a:lstStyle/>
          <a:p>
            <a:endParaRPr lang="es-ES" sz="4000" dirty="0">
              <a:latin typeface="Libertad"/>
              <a:cs typeface="Libertad"/>
            </a:endParaRPr>
          </a:p>
          <a:p>
            <a:endParaRPr lang="es-ES" sz="4000" dirty="0">
              <a:latin typeface="Libertad"/>
              <a:cs typeface="Libertad"/>
            </a:endParaRPr>
          </a:p>
          <a:p>
            <a:r>
              <a:rPr lang="es-ES" sz="4000" dirty="0">
                <a:latin typeface="Libertad"/>
                <a:cs typeface="Libertad"/>
              </a:rPr>
              <a:t>OBJETIVO: Elaborar mensajes a través de distintos tipos de lenguajes</a:t>
            </a:r>
            <a:endParaRPr lang="es-ES" sz="1600" dirty="0"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2644496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/>
          </a:bodyPr>
          <a:lstStyle/>
          <a:p>
            <a:pPr algn="l"/>
            <a:r>
              <a:rPr lang="es-ES" sz="4000" dirty="0">
                <a:latin typeface="Libertad"/>
                <a:cs typeface="Libertad"/>
              </a:rPr>
              <a:t>¡Recordemos!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La comunicación es fundamental para la sociedad humana, por lo que se encuentra en todo.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En todo aspecto de la vida hay </a:t>
            </a:r>
            <a:r>
              <a:rPr lang="es-ES" sz="4000" b="1" dirty="0">
                <a:latin typeface="Libertad"/>
                <a:cs typeface="Libertad"/>
              </a:rPr>
              <a:t>lenguaje</a:t>
            </a:r>
            <a:r>
              <a:rPr lang="es-ES" sz="4000" dirty="0">
                <a:latin typeface="Libertad"/>
                <a:cs typeface="Libertad"/>
              </a:rPr>
              <a:t>.</a:t>
            </a:r>
          </a:p>
          <a:p>
            <a:endParaRPr lang="es-ES" sz="4000" dirty="0"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846184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s-ES" sz="4000" dirty="0">
                <a:latin typeface="Libertad"/>
                <a:cs typeface="Libertad"/>
              </a:rPr>
              <a:t>¡Recordemos!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Lenguaje </a:t>
            </a:r>
            <a:r>
              <a:rPr lang="es-ES" sz="4000" b="1" dirty="0">
                <a:latin typeface="Libertad"/>
                <a:cs typeface="Libertad"/>
              </a:rPr>
              <a:t>no</a:t>
            </a:r>
            <a:r>
              <a:rPr lang="es-ES" sz="4000" dirty="0">
                <a:latin typeface="Libertad"/>
                <a:cs typeface="Libertad"/>
              </a:rPr>
              <a:t> es solo una asignatura, ni solo leer libros o escribir; </a:t>
            </a:r>
            <a:r>
              <a:rPr lang="es-ES" sz="4000" b="1" dirty="0">
                <a:latin typeface="Libertad"/>
                <a:cs typeface="Libertad"/>
              </a:rPr>
              <a:t>lenguaje</a:t>
            </a:r>
            <a:r>
              <a:rPr lang="es-ES" sz="4000" dirty="0">
                <a:latin typeface="Libertad"/>
                <a:cs typeface="Libertad"/>
              </a:rPr>
              <a:t> es la interacción de comunicación entre todas las cosas en el mundo.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Como seres vivos </a:t>
            </a:r>
            <a:r>
              <a:rPr lang="es-ES" sz="4000" b="1" dirty="0">
                <a:latin typeface="Libertad"/>
                <a:cs typeface="Libertad"/>
              </a:rPr>
              <a:t>animales</a:t>
            </a:r>
            <a:r>
              <a:rPr lang="es-ES" sz="4000" dirty="0">
                <a:latin typeface="Libertad"/>
                <a:cs typeface="Libertad"/>
              </a:rPr>
              <a:t>, ya poseemos, de forma innata, muchas formas de comunicarnos.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Entonces…</a:t>
            </a:r>
          </a:p>
        </p:txBody>
      </p:sp>
    </p:spTree>
    <p:extLst>
      <p:ext uri="{BB962C8B-B14F-4D97-AF65-F5344CB8AC3E}">
        <p14:creationId xmlns:p14="http://schemas.microsoft.com/office/powerpoint/2010/main" val="1703187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Como especie humana nos hemos encargado de crear, según lo necesitemos, nuevos sistemas de comunicación.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Cuando la civilización avanza y se desarrolla, la comunicación debe adaptarse a ese avance.</a:t>
            </a:r>
          </a:p>
        </p:txBody>
      </p:sp>
    </p:spTree>
    <p:extLst>
      <p:ext uri="{BB962C8B-B14F-4D97-AF65-F5344CB8AC3E}">
        <p14:creationId xmlns:p14="http://schemas.microsoft.com/office/powerpoint/2010/main" val="232702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 fontScale="92500"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Surgieron en la antigüedad los sistemas de escritura, en tablillas de barro, con el fin de dejar registro de la historia, los avances tecnológicos y las cuentas.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Los pictogramas y los ideogramas fueron desarrollándose para dar pie a la escritura como la conocemos.</a:t>
            </a:r>
          </a:p>
        </p:txBody>
      </p:sp>
    </p:spTree>
    <p:extLst>
      <p:ext uri="{BB962C8B-B14F-4D97-AF65-F5344CB8AC3E}">
        <p14:creationId xmlns:p14="http://schemas.microsoft.com/office/powerpoint/2010/main" val="301970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 fontScale="92500"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¿Qué ocurre con el lenguaje oral?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La mitología se ha encargado de darle explicación al fenómeno de los idiomas, los dialectos y la formación de las palabras.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Una cosa es clara: lo hablado es primero, luego surge la escritura. Lo mismo para la creación de un nuevo término.</a:t>
            </a:r>
          </a:p>
          <a:p>
            <a:pPr algn="just"/>
            <a:endParaRPr lang="es-ES" sz="4000" dirty="0"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3230627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/>
          </a:bodyPr>
          <a:lstStyle/>
          <a:p>
            <a:pPr algn="just"/>
            <a:r>
              <a:rPr lang="es-ES" sz="4000" dirty="0">
                <a:latin typeface="Libertad"/>
                <a:cs typeface="Libertad"/>
              </a:rPr>
              <a:t>¿Quién inventó las palabras?</a:t>
            </a:r>
          </a:p>
        </p:txBody>
      </p:sp>
      <p:pic>
        <p:nvPicPr>
          <p:cNvPr id="2" name="Elementos multimedia en línea 1" title="ￂ﾿Quiￃﾩn inventￃﾳ las palabras?- CuriosaMente 7">
            <a:hlinkClick r:id="" action="ppaction://media"/>
            <a:extLst>
              <a:ext uri="{FF2B5EF4-FFF2-40B4-BE49-F238E27FC236}">
                <a16:creationId xmlns:a16="http://schemas.microsoft.com/office/drawing/2014/main" id="{150DFC0C-54EB-4239-891B-52068B662CD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32892" y="1876839"/>
            <a:ext cx="6726215" cy="378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5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82200" y="1001977"/>
            <a:ext cx="7449717" cy="4951624"/>
          </a:xfrm>
        </p:spPr>
        <p:txBody>
          <a:bodyPr>
            <a:norm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El movimiento de población ha hecho que idiomas o dialectos se nutran entre sí, formando nuevos términos o adoptando unos a otros.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s-ES" sz="4000" dirty="0">
                <a:latin typeface="Libertad"/>
                <a:cs typeface="Libertad"/>
              </a:rPr>
              <a:t>Pero esto puede incurrir a problemas de comunicación. </a:t>
            </a:r>
          </a:p>
        </p:txBody>
      </p:sp>
    </p:spTree>
    <p:extLst>
      <p:ext uri="{BB962C8B-B14F-4D97-AF65-F5344CB8AC3E}">
        <p14:creationId xmlns:p14="http://schemas.microsoft.com/office/powerpoint/2010/main" val="14806539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505</Words>
  <Application>Microsoft Office PowerPoint</Application>
  <PresentationFormat>Panorámica</PresentationFormat>
  <Paragraphs>36</Paragraphs>
  <Slides>14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Libertad</vt:lpstr>
      <vt:lpstr>Trajan Pro</vt:lpstr>
      <vt:lpstr>Tema de Office</vt:lpstr>
      <vt:lpstr>COLEGIO SANTA MARTA CURSO: 6°A/B ASIGNATURA: Lengua y Literatura “Hacer preguntas es prueba de que se piensa”      Rabindranath Tagore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Alberto Rebolledo López</dc:creator>
  <cp:lastModifiedBy>Alberto Rebolledo López</cp:lastModifiedBy>
  <cp:revision>6</cp:revision>
  <dcterms:created xsi:type="dcterms:W3CDTF">2020-03-17T20:54:04Z</dcterms:created>
  <dcterms:modified xsi:type="dcterms:W3CDTF">2020-03-18T17:09:58Z</dcterms:modified>
</cp:coreProperties>
</file>