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1" r:id="rId3"/>
    <p:sldId id="265" r:id="rId4"/>
    <p:sldId id="266" r:id="rId5"/>
    <p:sldId id="267" r:id="rId6"/>
    <p:sldId id="269" r:id="rId7"/>
    <p:sldId id="270" r:id="rId8"/>
    <p:sldId id="271" r:id="rId9"/>
    <p:sldId id="262" r:id="rId10"/>
    <p:sldId id="272" r:id="rId11"/>
    <p:sldId id="263" r:id="rId12"/>
    <p:sldId id="258" r:id="rId13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814EB9A1-7439-41D1-8125-B89824A711F5}">
          <p14:sldIdLst>
            <p14:sldId id="257"/>
            <p14:sldId id="261"/>
            <p14:sldId id="265"/>
            <p14:sldId id="266"/>
            <p14:sldId id="267"/>
            <p14:sldId id="269"/>
            <p14:sldId id="270"/>
            <p14:sldId id="271"/>
            <p14:sldId id="262"/>
            <p14:sldId id="272"/>
            <p14:sldId id="263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9AC32-0C53-7B48-9A3F-688B00E5965B}" type="datetimeFigureOut">
              <a:rPr lang="es-ES" smtClean="0"/>
              <a:pPr/>
              <a:t>17/03/2020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6EFA-C916-1C40-AA62-76588550AB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162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9AC32-0C53-7B48-9A3F-688B00E5965B}" type="datetimeFigureOut">
              <a:rPr lang="es-ES" smtClean="0"/>
              <a:pPr/>
              <a:t>17/03/2020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6EFA-C916-1C40-AA62-76588550AB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6342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9AC32-0C53-7B48-9A3F-688B00E5965B}" type="datetimeFigureOut">
              <a:rPr lang="es-ES" smtClean="0"/>
              <a:pPr/>
              <a:t>17/03/2020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6EFA-C916-1C40-AA62-76588550AB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4618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9AC32-0C53-7B48-9A3F-688B00E5965B}" type="datetimeFigureOut">
              <a:rPr lang="es-ES" smtClean="0"/>
              <a:pPr/>
              <a:t>17/03/2020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6EFA-C916-1C40-AA62-76588550AB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4476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9AC32-0C53-7B48-9A3F-688B00E5965B}" type="datetimeFigureOut">
              <a:rPr lang="es-ES" smtClean="0"/>
              <a:pPr/>
              <a:t>17/03/2020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6EFA-C916-1C40-AA62-76588550AB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0962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9AC32-0C53-7B48-9A3F-688B00E5965B}" type="datetimeFigureOut">
              <a:rPr lang="es-ES" smtClean="0"/>
              <a:pPr/>
              <a:t>17/03/2020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6EFA-C916-1C40-AA62-76588550AB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382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9AC32-0C53-7B48-9A3F-688B00E5965B}" type="datetimeFigureOut">
              <a:rPr lang="es-ES" smtClean="0"/>
              <a:pPr/>
              <a:t>17/03/2020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6EFA-C916-1C40-AA62-76588550AB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3126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9AC32-0C53-7B48-9A3F-688B00E5965B}" type="datetimeFigureOut">
              <a:rPr lang="es-ES" smtClean="0"/>
              <a:pPr/>
              <a:t>17/03/2020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6EFA-C916-1C40-AA62-76588550AB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3077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9AC32-0C53-7B48-9A3F-688B00E5965B}" type="datetimeFigureOut">
              <a:rPr lang="es-ES" smtClean="0"/>
              <a:pPr/>
              <a:t>17/03/2020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6EFA-C916-1C40-AA62-76588550AB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357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9AC32-0C53-7B48-9A3F-688B00E5965B}" type="datetimeFigureOut">
              <a:rPr lang="es-ES" smtClean="0"/>
              <a:pPr/>
              <a:t>17/03/2020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6EFA-C916-1C40-AA62-76588550AB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8123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9AC32-0C53-7B48-9A3F-688B00E5965B}" type="datetimeFigureOut">
              <a:rPr lang="es-ES" smtClean="0"/>
              <a:pPr/>
              <a:t>17/03/2020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6EFA-C916-1C40-AA62-76588550AB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4223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9AC32-0C53-7B48-9A3F-688B00E5965B}" type="datetimeFigureOut">
              <a:rPr lang="es-ES" smtClean="0"/>
              <a:pPr/>
              <a:t>17/03/2020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46EFA-C916-1C40-AA62-76588550AB4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2526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arebolledo@secst.c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ured.cu/C%C3%B3digo_Mors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pinterest.cl/pin/667658713486487417/" TargetMode="External"/><Relationship Id="rId4" Type="http://schemas.openxmlformats.org/officeDocument/2006/relationships/hyperlink" Target="http://www.biouls.cl/badenpowell/claves_grato.htm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01-p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606" y="-60960"/>
            <a:ext cx="9311213" cy="6979920"/>
          </a:xfrm>
          <a:prstGeom prst="rect">
            <a:avLst/>
          </a:prstGeom>
        </p:spPr>
      </p:pic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0" y="4218365"/>
            <a:ext cx="7950182" cy="2725646"/>
          </a:xfrm>
        </p:spPr>
        <p:txBody>
          <a:bodyPr>
            <a:normAutofit/>
          </a:bodyPr>
          <a:lstStyle/>
          <a:p>
            <a:pPr algn="l"/>
            <a:r>
              <a:rPr lang="es-ES" sz="2600" b="1" dirty="0">
                <a:solidFill>
                  <a:schemeClr val="bg1"/>
                </a:solidFill>
                <a:latin typeface="Trajan Pro"/>
                <a:cs typeface="Trajan Pro"/>
              </a:rPr>
              <a:t>COLEGIO SANTA MARTA</a:t>
            </a:r>
            <a:br>
              <a:rPr lang="es-ES" sz="2600" b="1" dirty="0">
                <a:solidFill>
                  <a:schemeClr val="bg1"/>
                </a:solidFill>
                <a:latin typeface="Trajan Pro"/>
                <a:cs typeface="Trajan Pro"/>
              </a:rPr>
            </a:br>
            <a:r>
              <a:rPr lang="es-ES" sz="2600" b="1" dirty="0">
                <a:solidFill>
                  <a:schemeClr val="bg1"/>
                </a:solidFill>
                <a:latin typeface="Trajan Pro"/>
                <a:cs typeface="Trajan Pro"/>
              </a:rPr>
              <a:t>CURSO: 7°A/B</a:t>
            </a:r>
            <a:br>
              <a:rPr lang="es-ES" sz="2600" b="1" dirty="0">
                <a:solidFill>
                  <a:schemeClr val="bg1"/>
                </a:solidFill>
                <a:latin typeface="Trajan Pro"/>
                <a:cs typeface="Trajan Pro"/>
              </a:rPr>
            </a:br>
            <a:r>
              <a:rPr lang="es-ES" sz="2600" b="1" dirty="0">
                <a:solidFill>
                  <a:schemeClr val="bg1"/>
                </a:solidFill>
                <a:latin typeface="Trajan Pro"/>
                <a:cs typeface="Trajan Pro"/>
              </a:rPr>
              <a:t>ASIGNATURA: Lengua y Literatura</a:t>
            </a:r>
            <a:br>
              <a:rPr lang="es-ES" sz="2600" b="1" dirty="0">
                <a:solidFill>
                  <a:schemeClr val="bg1"/>
                </a:solidFill>
                <a:latin typeface="Trajan Pro"/>
                <a:cs typeface="Trajan Pro"/>
              </a:rPr>
            </a:br>
            <a:r>
              <a:rPr lang="es-ES" sz="2600" b="1" dirty="0">
                <a:solidFill>
                  <a:schemeClr val="bg1"/>
                </a:solidFill>
                <a:latin typeface="Trajan Pro"/>
                <a:cs typeface="Trajan Pro"/>
              </a:rPr>
              <a:t>“Hacer preguntas es prueba de que se piensa”</a:t>
            </a:r>
            <a:br>
              <a:rPr lang="es-ES" sz="2600" b="1" dirty="0">
                <a:solidFill>
                  <a:schemeClr val="bg1"/>
                </a:solidFill>
                <a:latin typeface="Trajan Pro"/>
                <a:cs typeface="Trajan Pro"/>
              </a:rPr>
            </a:br>
            <a:r>
              <a:rPr lang="es-ES" sz="2600" b="1" dirty="0">
                <a:solidFill>
                  <a:schemeClr val="bg1"/>
                </a:solidFill>
                <a:latin typeface="Trajan Pro"/>
                <a:cs typeface="Trajan Pro"/>
              </a:rPr>
              <a:t>					</a:t>
            </a:r>
            <a:r>
              <a:rPr lang="es-ES" sz="2600" b="1" i="1" dirty="0">
                <a:solidFill>
                  <a:schemeClr val="bg1"/>
                </a:solidFill>
                <a:latin typeface="Trajan Pro"/>
                <a:cs typeface="Trajan Pro"/>
              </a:rPr>
              <a:t>Rabindranath Tagore</a:t>
            </a:r>
            <a:endParaRPr lang="es-ES" sz="2600" dirty="0">
              <a:solidFill>
                <a:schemeClr val="bg1"/>
              </a:solidFill>
              <a:latin typeface="Trajan Pro"/>
              <a:cs typeface="Trajan Pro"/>
            </a:endParaRPr>
          </a:p>
        </p:txBody>
      </p:sp>
    </p:spTree>
    <p:extLst>
      <p:ext uri="{BB962C8B-B14F-4D97-AF65-F5344CB8AC3E}">
        <p14:creationId xmlns:p14="http://schemas.microsoft.com/office/powerpoint/2010/main" val="977535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-570954" y="26797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5" name="Imagen 4" descr="11-p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25" y="-33409"/>
            <a:ext cx="9239250" cy="6924818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58199" y="1001977"/>
            <a:ext cx="7449717" cy="495162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4. Enviar guía o videos al correo </a:t>
            </a: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  <a:hlinkClick r:id="rId3"/>
              </a:rPr>
              <a:t>arebolledo@secst.cl</a:t>
            </a: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, a más tardar el día miércoles 25 de marzo hasta las 19:00 horas, indicando en el asunto “Actividad Tipos de Lenguaje (Curso)”, en el mensaje agregar también nombre del estudiante. </a:t>
            </a:r>
          </a:p>
          <a:p>
            <a:pPr algn="just"/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5. La guía de trabajo es editable en caso de requerir más espacio para la elaboración.	</a:t>
            </a:r>
          </a:p>
        </p:txBody>
      </p:sp>
    </p:spTree>
    <p:extLst>
      <p:ext uri="{BB962C8B-B14F-4D97-AF65-F5344CB8AC3E}">
        <p14:creationId xmlns:p14="http://schemas.microsoft.com/office/powerpoint/2010/main" val="3729963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-570954" y="26797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5" name="Imagen 4" descr="11-p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25" y="-33409"/>
            <a:ext cx="9239250" cy="6924818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58199" y="1001977"/>
            <a:ext cx="7449717" cy="4951624"/>
          </a:xfrm>
        </p:spPr>
        <p:txBody>
          <a:bodyPr>
            <a:normAutofit fontScale="77500" lnSpcReduction="20000"/>
          </a:bodyPr>
          <a:lstStyle/>
          <a:p>
            <a:endParaRPr lang="es-ES" sz="4000" dirty="0">
              <a:solidFill>
                <a:schemeClr val="tx1"/>
              </a:solidFill>
              <a:latin typeface="Libertad"/>
              <a:cs typeface="Libertad"/>
            </a:endParaRPr>
          </a:p>
          <a:p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ANEXOS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Código morse: </a:t>
            </a:r>
            <a:r>
              <a:rPr lang="es-CL" sz="4000" dirty="0">
                <a:hlinkClick r:id="rId3"/>
              </a:rPr>
              <a:t>https://www.ecured.cu/C%C3%B3digo_Morse</a:t>
            </a:r>
            <a:endParaRPr lang="es-CL" sz="4000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Clave gato: </a:t>
            </a:r>
            <a:r>
              <a:rPr lang="es-CL" sz="4000" dirty="0">
                <a:hlinkClick r:id="rId4"/>
              </a:rPr>
              <a:t>http://www.biouls.cl/badenpowell/claves_grato.htm</a:t>
            </a:r>
            <a:endParaRPr lang="es-CL" sz="4000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Jeroglíficos: </a:t>
            </a:r>
            <a:r>
              <a:rPr lang="es-CL" sz="4000" dirty="0">
                <a:hlinkClick r:id="rId5"/>
              </a:rPr>
              <a:t>https://www.pinterest.cl/pin/667658713486487417/</a:t>
            </a:r>
            <a:endParaRPr lang="es-ES" sz="4000" dirty="0">
              <a:solidFill>
                <a:schemeClr val="tx1"/>
              </a:solidFill>
              <a:latin typeface="Libertad"/>
              <a:cs typeface="Libertad"/>
            </a:endParaRPr>
          </a:p>
        </p:txBody>
      </p:sp>
    </p:spTree>
    <p:extLst>
      <p:ext uri="{BB962C8B-B14F-4D97-AF65-F5344CB8AC3E}">
        <p14:creationId xmlns:p14="http://schemas.microsoft.com/office/powerpoint/2010/main" val="2460974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10-p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606" y="-60960"/>
            <a:ext cx="9311213" cy="697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564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-570954" y="26797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5" name="Imagen 4" descr="11-p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25" y="-33409"/>
            <a:ext cx="9239250" cy="6924818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75249" y="1001977"/>
            <a:ext cx="7632667" cy="4951624"/>
          </a:xfrm>
        </p:spPr>
        <p:txBody>
          <a:bodyPr>
            <a:normAutofit/>
          </a:bodyPr>
          <a:lstStyle/>
          <a:p>
            <a:endParaRPr lang="es-ES" sz="4000" dirty="0">
              <a:solidFill>
                <a:schemeClr val="tx1"/>
              </a:solidFill>
              <a:latin typeface="Libertad"/>
              <a:cs typeface="Libertad"/>
            </a:endParaRPr>
          </a:p>
          <a:p>
            <a:endParaRPr lang="es-ES" sz="4000" dirty="0">
              <a:solidFill>
                <a:schemeClr val="tx1"/>
              </a:solidFill>
              <a:latin typeface="Libertad"/>
              <a:cs typeface="Libertad"/>
            </a:endParaRPr>
          </a:p>
          <a:p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OBJETIVO: Elaborar mensajes a través de distintos tipos de lenguajes</a:t>
            </a:r>
            <a:endParaRPr lang="es-ES" sz="1600" dirty="0">
              <a:solidFill>
                <a:schemeClr val="tx1"/>
              </a:solidFill>
              <a:latin typeface="Libertad"/>
              <a:cs typeface="Libertad"/>
            </a:endParaRPr>
          </a:p>
        </p:txBody>
      </p:sp>
    </p:spTree>
    <p:extLst>
      <p:ext uri="{BB962C8B-B14F-4D97-AF65-F5344CB8AC3E}">
        <p14:creationId xmlns:p14="http://schemas.microsoft.com/office/powerpoint/2010/main" val="264449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-570954" y="26797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5" name="Imagen 4" descr="11-p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25" y="-33409"/>
            <a:ext cx="9239250" cy="6924818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58199" y="1001977"/>
            <a:ext cx="7449717" cy="4951624"/>
          </a:xfrm>
        </p:spPr>
        <p:txBody>
          <a:bodyPr>
            <a:normAutofit/>
          </a:bodyPr>
          <a:lstStyle/>
          <a:p>
            <a:pPr algn="l"/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¡Recordemos!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La comunicación es fundamental para la sociedad humana, por lo que se encuentra en todo.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En todo aspecto de la vida hay </a:t>
            </a:r>
            <a:r>
              <a:rPr lang="es-ES" sz="4000" b="1" dirty="0">
                <a:solidFill>
                  <a:schemeClr val="tx1"/>
                </a:solidFill>
                <a:latin typeface="Libertad"/>
                <a:cs typeface="Libertad"/>
              </a:rPr>
              <a:t>lenguaje</a:t>
            </a: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.</a:t>
            </a:r>
          </a:p>
          <a:p>
            <a:endParaRPr lang="es-ES" sz="4000" dirty="0">
              <a:solidFill>
                <a:schemeClr val="tx1"/>
              </a:solidFill>
              <a:latin typeface="Libertad"/>
              <a:cs typeface="Libertad"/>
            </a:endParaRPr>
          </a:p>
        </p:txBody>
      </p:sp>
    </p:spTree>
    <p:extLst>
      <p:ext uri="{BB962C8B-B14F-4D97-AF65-F5344CB8AC3E}">
        <p14:creationId xmlns:p14="http://schemas.microsoft.com/office/powerpoint/2010/main" val="846184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-570954" y="26797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5" name="Imagen 4" descr="11-p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25" y="-33409"/>
            <a:ext cx="9239250" cy="6924818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58199" y="1001977"/>
            <a:ext cx="7449717" cy="4951624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¡Recordemos!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Lenguaje </a:t>
            </a:r>
            <a:r>
              <a:rPr lang="es-ES" sz="4000" b="1" dirty="0">
                <a:solidFill>
                  <a:schemeClr val="tx1"/>
                </a:solidFill>
                <a:latin typeface="Libertad"/>
                <a:cs typeface="Libertad"/>
              </a:rPr>
              <a:t>no</a:t>
            </a: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 es solo una asignatura, ni solo leer libros o escribir; </a:t>
            </a:r>
            <a:r>
              <a:rPr lang="es-ES" sz="4000" b="1" dirty="0">
                <a:solidFill>
                  <a:schemeClr val="tx1"/>
                </a:solidFill>
                <a:latin typeface="Libertad"/>
                <a:cs typeface="Libertad"/>
              </a:rPr>
              <a:t>lenguaje</a:t>
            </a: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 es la interacción de comunicación entre todas las cosas en el mundo.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Como seres vivos </a:t>
            </a:r>
            <a:r>
              <a:rPr lang="es-ES" sz="4000" b="1" dirty="0">
                <a:solidFill>
                  <a:schemeClr val="tx1"/>
                </a:solidFill>
                <a:latin typeface="Libertad"/>
                <a:cs typeface="Libertad"/>
              </a:rPr>
              <a:t>animales</a:t>
            </a: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, ya poseemos, de forma innata, muchas formas de comunicarnos.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Entonces…</a:t>
            </a:r>
          </a:p>
        </p:txBody>
      </p:sp>
    </p:spTree>
    <p:extLst>
      <p:ext uri="{BB962C8B-B14F-4D97-AF65-F5344CB8AC3E}">
        <p14:creationId xmlns:p14="http://schemas.microsoft.com/office/powerpoint/2010/main" val="1703187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-570954" y="26797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5" name="Imagen 4" descr="11-p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25" y="-33409"/>
            <a:ext cx="9239250" cy="6924818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58199" y="1001977"/>
            <a:ext cx="7449717" cy="4951624"/>
          </a:xfrm>
        </p:spPr>
        <p:txBody>
          <a:bodyPr>
            <a:norm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Como especie humana nos hemos encargado de crear, según lo necesitemos, nuevos sistemas de comunicación.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Cuando la civilización avanza y se desarrolla, la comunicación debe adaptarse a ese avance.</a:t>
            </a:r>
          </a:p>
        </p:txBody>
      </p:sp>
    </p:spTree>
    <p:extLst>
      <p:ext uri="{BB962C8B-B14F-4D97-AF65-F5344CB8AC3E}">
        <p14:creationId xmlns:p14="http://schemas.microsoft.com/office/powerpoint/2010/main" val="1587447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-570954" y="26797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5" name="Imagen 4" descr="11-p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25" y="-33409"/>
            <a:ext cx="9239250" cy="6924818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58199" y="1001977"/>
            <a:ext cx="7449717" cy="4951624"/>
          </a:xfrm>
        </p:spPr>
        <p:txBody>
          <a:bodyPr>
            <a:normAutofit fontScale="92500" lnSpcReduction="10000"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Surgieron en la antigüedad los sistemas de escritura, en tablillas de barro, con el fin de dejar registro de la historia, los avances tecnológicos y las cuentas.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Los pictogramas y los ideogramas fueron desarrollándose para dar pie a la escritura como la conocemos.</a:t>
            </a:r>
          </a:p>
        </p:txBody>
      </p:sp>
    </p:spTree>
    <p:extLst>
      <p:ext uri="{BB962C8B-B14F-4D97-AF65-F5344CB8AC3E}">
        <p14:creationId xmlns:p14="http://schemas.microsoft.com/office/powerpoint/2010/main" val="301970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-570954" y="26797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5" name="Imagen 4" descr="11-p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25" y="-33409"/>
            <a:ext cx="9239250" cy="6924818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58199" y="1001977"/>
            <a:ext cx="7449717" cy="4951624"/>
          </a:xfrm>
        </p:spPr>
        <p:txBody>
          <a:bodyPr>
            <a:normAutofit fontScale="92500" lnSpcReduction="10000"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Conforme nuevas tecnologías han surgido, nuevos sistemas de comunicación se han creado: código morse, código binario, código informático.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También para integrar a personas no videntes o sordomudas, se creó el sistema braille o el lenguaje de señas.</a:t>
            </a:r>
          </a:p>
          <a:p>
            <a:pPr algn="just"/>
            <a:endParaRPr lang="es-ES" sz="4000" dirty="0">
              <a:solidFill>
                <a:schemeClr val="tx1"/>
              </a:solidFill>
              <a:latin typeface="Libertad"/>
              <a:cs typeface="Libertad"/>
            </a:endParaRPr>
          </a:p>
        </p:txBody>
      </p:sp>
    </p:spTree>
    <p:extLst>
      <p:ext uri="{BB962C8B-B14F-4D97-AF65-F5344CB8AC3E}">
        <p14:creationId xmlns:p14="http://schemas.microsoft.com/office/powerpoint/2010/main" val="2740505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-570954" y="26797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5" name="Imagen 4" descr="11-p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25" y="-33409"/>
            <a:ext cx="9239250" cy="6924818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58199" y="1001977"/>
            <a:ext cx="7449717" cy="4951624"/>
          </a:xfrm>
        </p:spPr>
        <p:txBody>
          <a:bodyPr>
            <a:normAutofit fontScale="92500" lnSpcReduction="20000"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Así, existen diversas formas de cifrar un mensaje, sea de forma escritura, oral, con el cuerpo, a través de un papel, un video, un audio, sonidos, la ropa o solo la forma de caminar.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Lo fundamental, a la hora de comunicar, es que siempre existe un </a:t>
            </a:r>
            <a:r>
              <a:rPr lang="es-ES" sz="4000" b="1" dirty="0">
                <a:solidFill>
                  <a:schemeClr val="tx1"/>
                </a:solidFill>
                <a:latin typeface="Libertad"/>
                <a:cs typeface="Libertad"/>
              </a:rPr>
              <a:t>emisor</a:t>
            </a: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, un </a:t>
            </a:r>
            <a:r>
              <a:rPr lang="es-ES" sz="4000" b="1" dirty="0">
                <a:solidFill>
                  <a:schemeClr val="tx1"/>
                </a:solidFill>
                <a:latin typeface="Libertad"/>
                <a:cs typeface="Libertad"/>
              </a:rPr>
              <a:t>mensaje </a:t>
            </a: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y un </a:t>
            </a:r>
            <a:r>
              <a:rPr lang="es-ES" sz="4000" b="1" dirty="0">
                <a:solidFill>
                  <a:schemeClr val="tx1"/>
                </a:solidFill>
                <a:latin typeface="Libertad"/>
                <a:cs typeface="Libertad"/>
              </a:rPr>
              <a:t>receptor. </a:t>
            </a:r>
            <a:endParaRPr lang="es-ES" sz="4000" dirty="0">
              <a:solidFill>
                <a:schemeClr val="tx1"/>
              </a:solidFill>
              <a:latin typeface="Libertad"/>
              <a:cs typeface="Libertad"/>
            </a:endParaRPr>
          </a:p>
        </p:txBody>
      </p:sp>
    </p:spTree>
    <p:extLst>
      <p:ext uri="{BB962C8B-B14F-4D97-AF65-F5344CB8AC3E}">
        <p14:creationId xmlns:p14="http://schemas.microsoft.com/office/powerpoint/2010/main" val="1480653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-570954" y="26797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5" name="Imagen 4" descr="11-p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25" y="-33409"/>
            <a:ext cx="9239250" cy="6924818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58199" y="1001977"/>
            <a:ext cx="7449717" cy="4951624"/>
          </a:xfrm>
        </p:spPr>
        <p:txBody>
          <a:bodyPr>
            <a:normAutofit fontScale="77500" lnSpcReduction="20000"/>
          </a:bodyPr>
          <a:lstStyle/>
          <a:p>
            <a:r>
              <a:rPr lang="es-ES" sz="4000" b="1" u="sng" dirty="0">
                <a:solidFill>
                  <a:schemeClr val="tx1"/>
                </a:solidFill>
                <a:latin typeface="Libertad"/>
                <a:cs typeface="Libertad"/>
              </a:rPr>
              <a:t>Actividad</a:t>
            </a:r>
          </a:p>
          <a:p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INDICACIONES:</a:t>
            </a:r>
          </a:p>
          <a:p>
            <a:pPr marL="742950" indent="-742950" algn="just">
              <a:buAutoNum type="arabicPeriod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Identificar 5 frases de uso cotidiano. Ejemplo: ¿Me da un kilo de pan?</a:t>
            </a:r>
          </a:p>
          <a:p>
            <a:pPr marL="742950" indent="-742950" algn="just">
              <a:buAutoNum type="arabicPeriod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Utilizar dos sistemas de lenguaje para escribir las frases. (En diapositiva de anexos habrán sugerencias).</a:t>
            </a:r>
          </a:p>
          <a:p>
            <a:pPr marL="742950" indent="-742950" algn="just">
              <a:buAutoNum type="arabicPeriod"/>
            </a:pPr>
            <a:r>
              <a:rPr lang="es-ES" sz="4000" dirty="0">
                <a:solidFill>
                  <a:schemeClr val="tx1"/>
                </a:solidFill>
                <a:latin typeface="Libertad"/>
                <a:cs typeface="Libertad"/>
              </a:rPr>
              <a:t>Indicar, en la guía, sistemas utilizados. Se pueden grabar videos si decide utilizar otros tipos de lenguaje (corporal-lenguaje de señas).</a:t>
            </a:r>
          </a:p>
        </p:txBody>
      </p:sp>
    </p:spTree>
    <p:extLst>
      <p:ext uri="{BB962C8B-B14F-4D97-AF65-F5344CB8AC3E}">
        <p14:creationId xmlns:p14="http://schemas.microsoft.com/office/powerpoint/2010/main" val="30016036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466</Words>
  <Application>Microsoft Office PowerPoint</Application>
  <PresentationFormat>Presentación en pantalla (4:3)</PresentationFormat>
  <Paragraphs>31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Calibri</vt:lpstr>
      <vt:lpstr>Libertad</vt:lpstr>
      <vt:lpstr>Trajan Pro</vt:lpstr>
      <vt:lpstr>Tema de Office</vt:lpstr>
      <vt:lpstr>COLEGIO SANTA MARTA CURSO: 7°A/B ASIGNATURA: Lengua y Literatura “Hacer preguntas es prueba de que se piensa”      Rabindranath Tagore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AJíCOLOR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Titulo en fuente Trajan pro 18 pt</dc:title>
  <dc:creator>AJI COLOR</dc:creator>
  <cp:lastModifiedBy>Alberto Rebolledo López</cp:lastModifiedBy>
  <cp:revision>40</cp:revision>
  <dcterms:created xsi:type="dcterms:W3CDTF">2018-02-28T13:42:54Z</dcterms:created>
  <dcterms:modified xsi:type="dcterms:W3CDTF">2020-03-17T21:19:04Z</dcterms:modified>
</cp:coreProperties>
</file>