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4" r:id="rId4"/>
    <p:sldId id="273" r:id="rId5"/>
    <p:sldId id="265" r:id="rId6"/>
    <p:sldId id="266" r:id="rId7"/>
    <p:sldId id="259" r:id="rId8"/>
    <p:sldId id="268" r:id="rId9"/>
    <p:sldId id="271" r:id="rId10"/>
    <p:sldId id="272" r:id="rId11"/>
    <p:sldId id="263" r:id="rId12"/>
    <p:sldId id="260" r:id="rId13"/>
    <p:sldId id="262" r:id="rId14"/>
    <p:sldId id="264" r:id="rId15"/>
    <p:sldId id="270" r:id="rId16"/>
    <p:sldId id="269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111"/>
    <a:srgbClr val="BB2515"/>
    <a:srgbClr val="B42314"/>
    <a:srgbClr val="CF2917"/>
    <a:srgbClr val="E73725"/>
    <a:srgbClr val="EE231E"/>
    <a:srgbClr val="3EEB35"/>
    <a:srgbClr val="29CDE3"/>
    <a:srgbClr val="F01CA9"/>
    <a:srgbClr val="F6F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6D811-49D0-4D6B-873C-C9D2A4A31424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1E90C-884A-4FD5-BCCC-E956142948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7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1E90C-884A-4FD5-BCCC-E9561429482C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662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1E90C-884A-4FD5-BCCC-E9561429482C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800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21D1-D717-426F-8433-8345F0201E56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023-254C-4DEB-8E8B-5B2366AC25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04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21D1-D717-426F-8433-8345F0201E56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023-254C-4DEB-8E8B-5B2366AC25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361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21D1-D717-426F-8433-8345F0201E56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023-254C-4DEB-8E8B-5B2366AC25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219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21D1-D717-426F-8433-8345F0201E56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023-254C-4DEB-8E8B-5B2366AC25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334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21D1-D717-426F-8433-8345F0201E56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023-254C-4DEB-8E8B-5B2366AC25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554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21D1-D717-426F-8433-8345F0201E56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023-254C-4DEB-8E8B-5B2366AC25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42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21D1-D717-426F-8433-8345F0201E56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023-254C-4DEB-8E8B-5B2366AC25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138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21D1-D717-426F-8433-8345F0201E56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023-254C-4DEB-8E8B-5B2366AC25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964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21D1-D717-426F-8433-8345F0201E56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023-254C-4DEB-8E8B-5B2366AC25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969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21D1-D717-426F-8433-8345F0201E56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023-254C-4DEB-8E8B-5B2366AC25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490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21D1-D717-426F-8433-8345F0201E56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5023-254C-4DEB-8E8B-5B2366AC25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12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C21D1-D717-426F-8433-8345F0201E56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D5023-254C-4DEB-8E8B-5B2366AC25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640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5.png"/><Relationship Id="rId7" Type="http://schemas.openxmlformats.org/officeDocument/2006/relationships/image" Target="../media/image4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47.png"/><Relationship Id="rId5" Type="http://schemas.openxmlformats.org/officeDocument/2006/relationships/image" Target="../media/image42.gif"/><Relationship Id="rId10" Type="http://schemas.openxmlformats.org/officeDocument/2006/relationships/image" Target="../media/image46.png"/><Relationship Id="rId4" Type="http://schemas.openxmlformats.org/officeDocument/2006/relationships/audio" Target="../media/audio1.wav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8.png"/><Relationship Id="rId5" Type="http://schemas.openxmlformats.org/officeDocument/2006/relationships/hyperlink" Target="https://wordwall.net/play/3309/421/169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0.png"/><Relationship Id="rId5" Type="http://schemas.openxmlformats.org/officeDocument/2006/relationships/image" Target="../media/image49.gi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38.png"/><Relationship Id="rId4" Type="http://schemas.openxmlformats.org/officeDocument/2006/relationships/image" Target="../media/image5.jpe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8.png"/><Relationship Id="rId5" Type="http://schemas.openxmlformats.org/officeDocument/2006/relationships/image" Target="../media/image58.gif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gif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2.m4a"/><Relationship Id="rId16" Type="http://schemas.openxmlformats.org/officeDocument/2006/relationships/image" Target="../media/image4.png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19.em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6.emf"/><Relationship Id="rId17" Type="http://schemas.openxmlformats.org/officeDocument/2006/relationships/image" Target="../media/image27.png"/><Relationship Id="rId2" Type="http://schemas.openxmlformats.org/officeDocument/2006/relationships/audio" Target="../media/media4.m4a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4.m4a"/><Relationship Id="rId6" Type="http://schemas.openxmlformats.org/officeDocument/2006/relationships/image" Target="../media/image20.png"/><Relationship Id="rId11" Type="http://schemas.openxmlformats.org/officeDocument/2006/relationships/image" Target="../media/image25.emf"/><Relationship Id="rId5" Type="http://schemas.openxmlformats.org/officeDocument/2006/relationships/image" Target="../media/image5.jpeg"/><Relationship Id="rId15" Type="http://schemas.openxmlformats.org/officeDocument/2006/relationships/image" Target="../media/image12.png"/><Relationship Id="rId10" Type="http://schemas.openxmlformats.org/officeDocument/2006/relationships/image" Target="../media/image24.png"/><Relationship Id="rId19" Type="http://schemas.openxmlformats.org/officeDocument/2006/relationships/image" Target="../media/image1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3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12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emf"/><Relationship Id="rId4" Type="http://schemas.openxmlformats.org/officeDocument/2006/relationships/image" Target="../media/image5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3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6.png"/><Relationship Id="rId11" Type="http://schemas.openxmlformats.org/officeDocument/2006/relationships/image" Target="../media/image37.png"/><Relationship Id="rId5" Type="http://schemas.openxmlformats.org/officeDocument/2006/relationships/image" Target="../media/image35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9.pn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2.gif"/><Relationship Id="rId5" Type="http://schemas.openxmlformats.org/officeDocument/2006/relationships/image" Target="../media/image41.png"/><Relationship Id="rId10" Type="http://schemas.openxmlformats.org/officeDocument/2006/relationships/audio" Target="../media/audio1.wav"/><Relationship Id="rId4" Type="http://schemas.openxmlformats.org/officeDocument/2006/relationships/image" Target="../media/image4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ndo De Paisaje Natural Con Diseño Divertido Adecuado Para Niño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2" y="0"/>
            <a:ext cx="9166832" cy="68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1124745"/>
            <a:ext cx="6480720" cy="576063"/>
          </a:xfrm>
        </p:spPr>
        <p:txBody>
          <a:bodyPr>
            <a:noAutofit/>
          </a:bodyPr>
          <a:lstStyle/>
          <a:p>
            <a:r>
              <a:rPr lang="es-CL" b="1" dirty="0" smtClean="0">
                <a:latin typeface="Chiller" panose="04020404031007020602" pitchFamily="82" charset="0"/>
              </a:rPr>
              <a:t>Pensamiento Matemático </a:t>
            </a:r>
            <a:endParaRPr lang="es-CL" b="1" dirty="0">
              <a:latin typeface="Chiller" panose="04020404031007020602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60184" y="2348880"/>
            <a:ext cx="6400800" cy="1752600"/>
          </a:xfrm>
        </p:spPr>
        <p:txBody>
          <a:bodyPr/>
          <a:lstStyle/>
          <a:p>
            <a:endParaRPr lang="es-CL" dirty="0" smtClean="0">
              <a:solidFill>
                <a:schemeClr val="tx1"/>
              </a:solidFill>
              <a:latin typeface="+mj-lt"/>
            </a:endParaRPr>
          </a:p>
          <a:p>
            <a:r>
              <a:rPr lang="es-CL" dirty="0" smtClean="0">
                <a:solidFill>
                  <a:schemeClr val="tx1"/>
                </a:solidFill>
                <a:latin typeface="+mj-lt"/>
              </a:rPr>
              <a:t>UNIDAD NÚMEROS </a:t>
            </a:r>
          </a:p>
          <a:p>
            <a:r>
              <a:rPr lang="es-CL" b="1" dirty="0" smtClean="0">
                <a:solidFill>
                  <a:schemeClr val="tx1"/>
                </a:solidFill>
                <a:latin typeface="+mj-lt"/>
              </a:rPr>
              <a:t>Asociar cada número a su cantidad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52904" r="1847" b="22601"/>
          <a:stretch/>
        </p:blipFill>
        <p:spPr bwMode="auto">
          <a:xfrm>
            <a:off x="1403648" y="4149079"/>
            <a:ext cx="5904656" cy="61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13049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lase inicial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03648" y="2204864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De Cielo Paisaje Pasto De Verano | Fondos cielo, Paisaj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70"/>
            <a:ext cx="9139627" cy="68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0214" y="332656"/>
            <a:ext cx="4991243" cy="864096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¡A CONTAR!</a:t>
            </a:r>
            <a:endParaRPr lang="es-CL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95" name="Picture 11">
            <a:hlinkClick r:id="" action="ppaction://hlinkshowjump?jump=lastslide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898" y="1451124"/>
            <a:ext cx="747830" cy="70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7782894" y="5119918"/>
            <a:ext cx="1092020" cy="1045386"/>
            <a:chOff x="7956376" y="5517232"/>
            <a:chExt cx="1092020" cy="1045386"/>
          </a:xfrm>
        </p:grpSpPr>
        <p:pic>
          <p:nvPicPr>
            <p:cNvPr id="12305" name="Picture 17" descr="dibujos de estrellas para imprimir | Keçe, Yıldız, Hayvanlar">
              <a:hlinkClick r:id="" action="ppaction://hlinkshowjump?jump=nextslide">
                <a:snd r:embed="rId4" name="chimes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17232"/>
              <a:ext cx="1092020" cy="1045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8106342" y="5790753"/>
              <a:ext cx="7920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00" dirty="0" smtClean="0">
                  <a:latin typeface="Comic Sans MS" panose="030F0702030302020204" pitchFamily="66" charset="0"/>
                </a:rPr>
                <a:t>Haz </a:t>
              </a:r>
              <a:r>
                <a:rPr lang="es-CL" sz="1000" dirty="0" err="1" smtClean="0">
                  <a:latin typeface="Comic Sans MS" panose="030F0702030302020204" pitchFamily="66" charset="0"/>
                </a:rPr>
                <a:t>clik</a:t>
              </a:r>
              <a:r>
                <a:rPr lang="es-CL" sz="1000" dirty="0" smtClean="0">
                  <a:latin typeface="Comic Sans MS" panose="030F0702030302020204" pitchFamily="66" charset="0"/>
                </a:rPr>
                <a:t> para continuar</a:t>
              </a:r>
              <a:endParaRPr lang="es-CL" sz="10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8" name="4 Marcador de contenido"/>
          <p:cNvSpPr txBox="1">
            <a:spLocks/>
          </p:cNvSpPr>
          <p:nvPr/>
        </p:nvSpPr>
        <p:spPr>
          <a:xfrm>
            <a:off x="660756" y="6165304"/>
            <a:ext cx="7818114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L" sz="2000" dirty="0" smtClean="0">
                <a:latin typeface="Comic Sans MS" panose="030F0702030302020204" pitchFamily="66" charset="0"/>
              </a:rPr>
              <a:t>Cuenta los elementos y haz </a:t>
            </a:r>
            <a:r>
              <a:rPr lang="es-CL" sz="2000" dirty="0" err="1" smtClean="0">
                <a:latin typeface="Comic Sans MS" panose="030F0702030302020204" pitchFamily="66" charset="0"/>
              </a:rPr>
              <a:t>click</a:t>
            </a:r>
            <a:r>
              <a:rPr lang="es-CL" sz="2000" dirty="0" smtClean="0">
                <a:latin typeface="Comic Sans MS" panose="030F0702030302020204" pitchFamily="66" charset="0"/>
              </a:rPr>
              <a:t> sobre el número que corresponde</a:t>
            </a:r>
            <a:r>
              <a:rPr lang="es-CL" sz="2000" dirty="0" smtClean="0"/>
              <a:t> </a:t>
            </a:r>
            <a:endParaRPr lang="es-CL" sz="2000" dirty="0"/>
          </a:p>
        </p:txBody>
      </p:sp>
      <p:pic>
        <p:nvPicPr>
          <p:cNvPr id="17411" name="Picture 3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48271"/>
            <a:ext cx="7016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>
            <a:hlinkClick r:id="" action="ppaction://hlinkshowjump?jump=lastslide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5925"/>
            <a:ext cx="7191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467544" y="2902221"/>
            <a:ext cx="6634958" cy="3045216"/>
            <a:chOff x="467544" y="2902221"/>
            <a:chExt cx="6634958" cy="3045216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534" y="4923804"/>
              <a:ext cx="1134461" cy="102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865" y="4418529"/>
              <a:ext cx="1134461" cy="102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8041" y="4878173"/>
              <a:ext cx="1134461" cy="102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543970"/>
              <a:ext cx="1133475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526202"/>
              <a:ext cx="1133475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895" y="3543971"/>
              <a:ext cx="1133475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5937" y="2902221"/>
              <a:ext cx="1133475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9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De Cielo Paisaje Pasto De Verano | Fondos cielo, Paisaj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70"/>
            <a:ext cx="9139627" cy="68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JUEGO ONLINE</a:t>
            </a:r>
            <a:endParaRPr lang="es-CL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5013" y="1628800"/>
            <a:ext cx="8229600" cy="964704"/>
          </a:xfrm>
        </p:spPr>
        <p:txBody>
          <a:bodyPr/>
          <a:lstStyle/>
          <a:p>
            <a:r>
              <a:rPr lang="es-CL" dirty="0" smtClean="0">
                <a:hlinkClick r:id="rId5"/>
              </a:rPr>
              <a:t>https://wordwall.net/play/3309/421/169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19" y="2763091"/>
            <a:ext cx="5408387" cy="406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juego link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1599" y="188639"/>
            <a:ext cx="894019" cy="8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De Cielo Paisaje Pasto De Verano | Fondos cielo, Paisaj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70"/>
            <a:ext cx="9139627" cy="68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573416" cy="1143000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¡DESAFÍO PERSONAL!</a:t>
            </a:r>
            <a:endParaRPr lang="es-CL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517232"/>
            <a:ext cx="7920880" cy="800674"/>
          </a:xfrm>
        </p:spPr>
        <p:txBody>
          <a:bodyPr>
            <a:normAutofit fontScale="85000" lnSpcReduction="10000"/>
          </a:bodyPr>
          <a:lstStyle/>
          <a:p>
            <a:r>
              <a:rPr lang="es-CL" dirty="0" smtClean="0"/>
              <a:t>Descarga las guías de trabajo y práctica lo aprendido.</a:t>
            </a:r>
          </a:p>
        </p:txBody>
      </p:sp>
      <p:pic>
        <p:nvPicPr>
          <p:cNvPr id="11" name="Picture 4" descr="Curso para aprender a hacer animación 3D en After Effects ...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2" y="116632"/>
            <a:ext cx="1260338" cy="118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8" t="22573" r="20546" b="11111"/>
          <a:stretch/>
        </p:blipFill>
        <p:spPr bwMode="auto">
          <a:xfrm>
            <a:off x="1153407" y="1749615"/>
            <a:ext cx="4642729" cy="297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t="23722" r="50017" b="9765"/>
          <a:stretch/>
        </p:blipFill>
        <p:spPr bwMode="auto">
          <a:xfrm>
            <a:off x="5868144" y="1749615"/>
            <a:ext cx="2294993" cy="298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uias de la seman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5765" y="1341677"/>
            <a:ext cx="815875" cy="8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De Cielo Paisaje Pasto De Verano | Fondos cielo, Paisaj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70"/>
            <a:ext cx="9139627" cy="68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49480" cy="1143000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¡DESAFÍO ONLINE!</a:t>
            </a:r>
            <a:endParaRPr lang="es-CL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5013" y="1628800"/>
            <a:ext cx="3756947" cy="3816424"/>
          </a:xfrm>
        </p:spPr>
        <p:txBody>
          <a:bodyPr>
            <a:normAutofit fontScale="47500" lnSpcReduction="20000"/>
          </a:bodyPr>
          <a:lstStyle/>
          <a:p>
            <a:r>
              <a:rPr lang="es-CL" dirty="0" smtClean="0"/>
              <a:t>Recolecta trozos de cartón, envases, papeles, géneros, etc. que ya no uses y confecciona esta entretenida pizza en familia.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 Juega a poner tantos ingredientes como te indica el número. 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/>
              <a:t>T</a:t>
            </a:r>
            <a:r>
              <a:rPr lang="es-CL" dirty="0" smtClean="0"/>
              <a:t>e dejamos dos ejemplos, sin embargo cada familia puede variar los ingredientes de acuerdo a los materiales que encuentre en casa.</a:t>
            </a:r>
          </a:p>
          <a:p>
            <a:endParaRPr lang="es-CL" dirty="0" smtClean="0"/>
          </a:p>
          <a:p>
            <a:r>
              <a:rPr lang="es-CL" dirty="0" smtClean="0"/>
              <a:t>Envía tu foto jugando con tu pizza, a al correo de tu curso hasta el viernes 17/07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10" y="1383159"/>
            <a:ext cx="3378200" cy="218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4928282" y="3411015"/>
            <a:ext cx="2708332" cy="235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49280"/>
            <a:ext cx="239553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949280"/>
            <a:ext cx="23891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949280"/>
            <a:ext cx="239553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zz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1600" y="260648"/>
            <a:ext cx="981744" cy="9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De Cielo Paisaje Pasto De Verano | Fondos cielo, Paisaj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70"/>
            <a:ext cx="9139627" cy="68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49480" cy="1143000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¡BUEN TRABAJO!</a:t>
            </a:r>
            <a:endParaRPr lang="es-CL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Moving Smileys Emotion | Good monring smileys, emoticons, dating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799"/>
            <a:ext cx="4081636" cy="291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ierr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188640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6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De Cielo Paisaje Pasto De Verano | Fondos cielo, Paisaj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70"/>
            <a:ext cx="9139627" cy="68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49480" cy="1143000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¡EXCELENTE!</a:t>
            </a:r>
            <a:endParaRPr lang="es-CL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27" name="Picture 15" descr="de caritas felices | Imagenes de emoji, Caras sonrientes animadas">
            <a:hlinkClick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369970"/>
            <a:ext cx="2664296" cy="23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Catalunia\Desktop\MATEMÁTICAS KINDER\a1a157_228c8a78262041a29f4ff5fdf21b7f7a_mv2.gif">
            <a:hlinkClick r:id="" action="ppaction://hlinkshowjump?jump=lastslideviewed">
              <a:snd r:embed="rId4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781944" cy="17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1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De Cielo Paisaje Pasto De Verano | Fondos cielo, Paisaj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70"/>
            <a:ext cx="9139627" cy="68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49480" cy="1143000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¡INTENTA OTRA VEZ!</a:t>
            </a:r>
            <a:endParaRPr lang="es-CL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38" name="Picture 2" descr="Pin de CARMENCITA Rios en Gif | Emoticonos animados, Emoticones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Catalunia\Desktop\MATEMÁTICAS KINDER\a1a157_228c8a78262041a29f4ff5fdf21b7f7a_mv2.gif">
            <a:hlinkClick r:id="" action="ppaction://hlinkshowjump?jump=lastslideviewed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4797152"/>
            <a:ext cx="1781944" cy="17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De Cielo Paisaje Pasto De Verano | Fondos cielo, Paisaj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70"/>
            <a:ext cx="9139627" cy="68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645424" cy="792088"/>
          </a:xfrm>
        </p:spPr>
        <p:txBody>
          <a:bodyPr>
            <a:normAutofit fontScale="90000"/>
          </a:bodyPr>
          <a:lstStyle/>
          <a:p>
            <a:r>
              <a:rPr lang="es-CL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RECORDANDO LO APRENDIDO</a:t>
            </a:r>
            <a:endParaRPr lang="es-CL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39752" y="1844824"/>
            <a:ext cx="4320480" cy="792088"/>
          </a:xfrm>
          <a:ln w="38100"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CL" i="1" dirty="0" smtClean="0"/>
              <a:t>Los números tienen un orden</a:t>
            </a:r>
            <a:endParaRPr lang="es-CL" i="1" dirty="0"/>
          </a:p>
        </p:txBody>
      </p:sp>
      <p:pic>
        <p:nvPicPr>
          <p:cNvPr id="2052" name="Picture 4" descr="Numeros GIFs - Get the best GIF on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1"/>
            <a:ext cx="4896544" cy="257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De Cielo Paisaje Pasto De Verano | Fondos cielo, Paisaj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70"/>
            <a:ext cx="9139627" cy="68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645424" cy="1143000"/>
          </a:xfrm>
        </p:spPr>
        <p:txBody>
          <a:bodyPr>
            <a:normAutofit fontScale="90000"/>
          </a:bodyPr>
          <a:lstStyle/>
          <a:p>
            <a:r>
              <a:rPr lang="es-CL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RECORDANDO LO APRENDIDO</a:t>
            </a:r>
            <a:endParaRPr lang="es-CL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09573" y="1340768"/>
            <a:ext cx="4320480" cy="792088"/>
          </a:xfrm>
          <a:ln w="38100"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CL" i="1" dirty="0" smtClean="0"/>
              <a:t>Los números representan una cantidad </a:t>
            </a:r>
            <a:endParaRPr lang="es-CL" i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16" y="2348880"/>
            <a:ext cx="6011193" cy="401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7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De Cielo Paisaje Pasto De Verano | Fondos cielo, Paisaj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70"/>
            <a:ext cx="9139627" cy="68939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832648" cy="1143000"/>
          </a:xfrm>
        </p:spPr>
        <p:txBody>
          <a:bodyPr>
            <a:normAutofit fontScale="90000"/>
          </a:bodyPr>
          <a:lstStyle/>
          <a:p>
            <a:r>
              <a:rPr lang="es-CL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¿CÓMO SE  ORDENAN LOS NÚMEROS?</a:t>
            </a:r>
            <a:endParaRPr lang="es-CL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678947">
            <a:off x="6143488" y="1923396"/>
            <a:ext cx="2870625" cy="1368152"/>
          </a:xfrm>
          <a:ln w="381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CL" sz="2800" i="1" dirty="0" smtClean="0"/>
              <a:t>Cada número representa un elemento más que el anterior </a:t>
            </a:r>
            <a:endParaRPr lang="es-CL" sz="2800" i="1" dirty="0"/>
          </a:p>
        </p:txBody>
      </p:sp>
      <p:pic>
        <p:nvPicPr>
          <p:cNvPr id="6" name="Picture 5" descr="Método ABN. Números del 1 al 10: grafías, manos, dados, palillos y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9241" r="84211" b="54261"/>
          <a:stretch/>
        </p:blipFill>
        <p:spPr bwMode="auto">
          <a:xfrm>
            <a:off x="2141013" y="1233879"/>
            <a:ext cx="459387" cy="5336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63" y="1865272"/>
            <a:ext cx="463550" cy="506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93" y="2335200"/>
            <a:ext cx="463550" cy="52387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71" y="2868535"/>
            <a:ext cx="469900" cy="5540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68" y="3422572"/>
            <a:ext cx="481013" cy="4810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13" y="3936909"/>
            <a:ext cx="476250" cy="4397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1" t="11229" r="23663" b="54308"/>
          <a:stretch/>
        </p:blipFill>
        <p:spPr bwMode="auto">
          <a:xfrm>
            <a:off x="5064738" y="4402691"/>
            <a:ext cx="489273" cy="4808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67601"/>
            <a:ext cx="481013" cy="549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6" y="5454222"/>
            <a:ext cx="493713" cy="476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74" y="5924407"/>
            <a:ext cx="487363" cy="517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619672" y="1340768"/>
            <a:ext cx="432048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954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01" y="18954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1619672" y="2401875"/>
            <a:ext cx="944116" cy="465137"/>
            <a:chOff x="1619672" y="2401875"/>
            <a:chExt cx="944116" cy="465137"/>
          </a:xfrm>
        </p:grpSpPr>
        <p:pic>
          <p:nvPicPr>
            <p:cNvPr id="18444" name="Picture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4018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5" name="Picture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588" y="2409812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12" y="241853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624112" y="2918593"/>
            <a:ext cx="1425600" cy="457200"/>
            <a:chOff x="1624112" y="2918593"/>
            <a:chExt cx="1425600" cy="457200"/>
          </a:xfrm>
        </p:grpSpPr>
        <p:pic>
          <p:nvPicPr>
            <p:cNvPr id="18447" name="Picture 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112" y="2918593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8" name="Picture 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101" y="2918593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9" name="Picture 1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512" y="2918593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56" y="291143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1649388" y="3465486"/>
            <a:ext cx="1917180" cy="468286"/>
            <a:chOff x="1649388" y="3465486"/>
            <a:chExt cx="1917180" cy="468286"/>
          </a:xfrm>
        </p:grpSpPr>
        <p:pic>
          <p:nvPicPr>
            <p:cNvPr id="18451" name="Picture 1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9388" y="3465486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2" name="Picture 2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312" y="3465486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3" name="Picture 2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356" y="3476572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4" name="Picture 2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368" y="3471836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55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81" y="346548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1649388" y="3982192"/>
            <a:ext cx="2393401" cy="466686"/>
            <a:chOff x="1649388" y="3982192"/>
            <a:chExt cx="2393401" cy="466686"/>
          </a:xfrm>
        </p:grpSpPr>
        <p:pic>
          <p:nvPicPr>
            <p:cNvPr id="18456" name="Picture 2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9388" y="3991678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7" name="Picture 2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200" y="3991678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8" name="Picture 2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401" y="3982192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9" name="Picture 2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668" y="3982192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0" name="Picture 2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589" y="3982192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61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81" y="399167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1634625" y="4461455"/>
            <a:ext cx="2886445" cy="475443"/>
            <a:chOff x="1634625" y="4461455"/>
            <a:chExt cx="2886445" cy="475443"/>
          </a:xfrm>
        </p:grpSpPr>
        <p:pic>
          <p:nvPicPr>
            <p:cNvPr id="18462" name="Picture 3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625" y="4475943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3" name="Picture 3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100" y="4475943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4" name="Picture 3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413" y="446145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5" name="Picture 3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668" y="4479698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6" name="Picture 3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589" y="446145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7" name="Picture 3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870" y="4477997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68" name="Picture 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86" y="450008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1624112" y="4960684"/>
            <a:ext cx="3375496" cy="467558"/>
            <a:chOff x="1624112" y="4960684"/>
            <a:chExt cx="3375496" cy="467558"/>
          </a:xfrm>
        </p:grpSpPr>
        <p:pic>
          <p:nvPicPr>
            <p:cNvPr id="18469" name="Picture 3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112" y="4964692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70" name="Picture 3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101" y="4971042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71" name="Picture 3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512" y="4971042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72" name="Picture 4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668" y="4971042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73" name="Picture 4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589" y="4964692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74" name="Picture 4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681" y="4960684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75" name="Picture 4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408" y="4960684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83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86" y="497104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1598588" y="5467930"/>
            <a:ext cx="3917398" cy="492086"/>
            <a:chOff x="1598588" y="5467930"/>
            <a:chExt cx="3917398" cy="492086"/>
          </a:xfrm>
        </p:grpSpPr>
        <p:pic>
          <p:nvPicPr>
            <p:cNvPr id="18476" name="Picture 4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588" y="548698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77" name="Picture 4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212" y="5502816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78" name="Picture 4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301" y="548698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79" name="Picture 4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613" y="546793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80" name="Picture 4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568" y="5491716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81" name="Picture 4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870" y="547745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82" name="Picture 5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46793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84" name="Picture 5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786" y="5491716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85" name="Picture 5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9171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95" name="Picture 6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6" y="600505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1611781" y="6005058"/>
            <a:ext cx="4404816" cy="477057"/>
            <a:chOff x="1624608" y="5990486"/>
            <a:chExt cx="4404816" cy="477057"/>
          </a:xfrm>
        </p:grpSpPr>
        <p:pic>
          <p:nvPicPr>
            <p:cNvPr id="18494" name="Picture 6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224" y="599180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5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608" y="6010343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5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824" y="6005058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5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300" y="5990486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5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113" y="5994429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5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380" y="6005058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5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8398" y="5994429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6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058" y="6005058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6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9491" y="6005058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elemento.mas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27584" y="188640"/>
            <a:ext cx="999604" cy="9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8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19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De Cielo Paisaje Pasto De Verano | Fondos cielo, Paisaj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627" cy="68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33461"/>
            <a:ext cx="6408712" cy="768896"/>
          </a:xfrm>
        </p:spPr>
        <p:txBody>
          <a:bodyPr>
            <a:normAutofit/>
          </a:bodyPr>
          <a:lstStyle/>
          <a:p>
            <a:endParaRPr lang="es-CL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1155587">
            <a:off x="5508104" y="1776053"/>
            <a:ext cx="3180883" cy="1492824"/>
          </a:xfrm>
          <a:noFill/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2400" i="1" dirty="0" smtClean="0"/>
              <a:t>Al agregar un elemento, aumenta la cantidad y cambia el número</a:t>
            </a:r>
            <a:endParaRPr lang="es-CL" sz="2400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44" y="5552698"/>
            <a:ext cx="65370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3490049" y="4919441"/>
            <a:ext cx="1025487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Elipse"/>
          <p:cNvSpPr/>
          <p:nvPr/>
        </p:nvSpPr>
        <p:spPr>
          <a:xfrm>
            <a:off x="3490049" y="4366196"/>
            <a:ext cx="1025487" cy="864096"/>
          </a:xfrm>
          <a:prstGeom prst="ellipse">
            <a:avLst/>
          </a:prstGeom>
          <a:solidFill>
            <a:srgbClr val="F6F6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Elipse"/>
          <p:cNvSpPr/>
          <p:nvPr/>
        </p:nvSpPr>
        <p:spPr>
          <a:xfrm>
            <a:off x="3506326" y="3909997"/>
            <a:ext cx="1025487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9221" name="Picture 5" descr="Método ABN. Números del 1 al 10: grafías, manos, dados, palillos y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9241" r="84211" b="54261"/>
          <a:stretch/>
        </p:blipFill>
        <p:spPr bwMode="auto">
          <a:xfrm>
            <a:off x="3875024" y="5230292"/>
            <a:ext cx="459387" cy="5336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t="50000" r="84198" b="13122"/>
          <a:stretch/>
        </p:blipFill>
        <p:spPr bwMode="auto">
          <a:xfrm>
            <a:off x="3875024" y="4710591"/>
            <a:ext cx="459387" cy="51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7" t="12244" r="64488" b="55321"/>
          <a:stretch/>
        </p:blipFill>
        <p:spPr bwMode="auto">
          <a:xfrm>
            <a:off x="3867553" y="4216667"/>
            <a:ext cx="462094" cy="52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Elipse"/>
          <p:cNvSpPr/>
          <p:nvPr/>
        </p:nvSpPr>
        <p:spPr>
          <a:xfrm>
            <a:off x="3524184" y="3406415"/>
            <a:ext cx="1025487" cy="864096"/>
          </a:xfrm>
          <a:prstGeom prst="ellipse">
            <a:avLst/>
          </a:prstGeom>
          <a:solidFill>
            <a:srgbClr val="F01C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Elipse"/>
          <p:cNvSpPr/>
          <p:nvPr/>
        </p:nvSpPr>
        <p:spPr>
          <a:xfrm>
            <a:off x="3524184" y="2836829"/>
            <a:ext cx="1025487" cy="864096"/>
          </a:xfrm>
          <a:prstGeom prst="ellipse">
            <a:avLst/>
          </a:prstGeom>
          <a:solidFill>
            <a:srgbClr val="29CD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Elipse"/>
          <p:cNvSpPr/>
          <p:nvPr/>
        </p:nvSpPr>
        <p:spPr>
          <a:xfrm>
            <a:off x="3524184" y="2313816"/>
            <a:ext cx="1025487" cy="864096"/>
          </a:xfrm>
          <a:prstGeom prst="ellipse">
            <a:avLst/>
          </a:prstGeom>
          <a:solidFill>
            <a:srgbClr val="FB11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Elipse"/>
          <p:cNvSpPr/>
          <p:nvPr/>
        </p:nvSpPr>
        <p:spPr>
          <a:xfrm>
            <a:off x="3544326" y="1881768"/>
            <a:ext cx="1025487" cy="864096"/>
          </a:xfrm>
          <a:prstGeom prst="ellipse">
            <a:avLst/>
          </a:prstGeom>
          <a:solidFill>
            <a:srgbClr val="3EE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Elipse"/>
          <p:cNvSpPr/>
          <p:nvPr/>
        </p:nvSpPr>
        <p:spPr>
          <a:xfrm>
            <a:off x="3559134" y="1405482"/>
            <a:ext cx="1025487" cy="86409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8 Elipse"/>
          <p:cNvSpPr/>
          <p:nvPr/>
        </p:nvSpPr>
        <p:spPr>
          <a:xfrm>
            <a:off x="3544326" y="911957"/>
            <a:ext cx="1025487" cy="86409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Elipse"/>
          <p:cNvSpPr/>
          <p:nvPr/>
        </p:nvSpPr>
        <p:spPr>
          <a:xfrm>
            <a:off x="3544325" y="434206"/>
            <a:ext cx="1025487" cy="86409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7" t="50000" r="64346" b="13122"/>
          <a:stretch/>
        </p:blipFill>
        <p:spPr bwMode="auto">
          <a:xfrm>
            <a:off x="3857517" y="3662570"/>
            <a:ext cx="472130" cy="5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Método ABN. Números del 1 al 10: grafías, manos, dados, palillos y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0" t="11512" r="44492" b="55545"/>
          <a:stretch/>
        </p:blipFill>
        <p:spPr bwMode="auto">
          <a:xfrm>
            <a:off x="3842754" y="3177912"/>
            <a:ext cx="480373" cy="48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8" t="54815" r="43468" b="13123"/>
          <a:stretch/>
        </p:blipFill>
        <p:spPr bwMode="auto">
          <a:xfrm>
            <a:off x="3843559" y="2739664"/>
            <a:ext cx="479568" cy="43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1" t="11229" r="23663" b="54308"/>
          <a:stretch/>
        </p:blipFill>
        <p:spPr bwMode="auto">
          <a:xfrm>
            <a:off x="3833538" y="2258852"/>
            <a:ext cx="476678" cy="48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1" t="50000" r="23663" b="10738"/>
          <a:stretch/>
        </p:blipFill>
        <p:spPr bwMode="auto">
          <a:xfrm>
            <a:off x="3821004" y="1697762"/>
            <a:ext cx="482194" cy="55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4" t="11229" r="3169" b="54308"/>
          <a:stretch/>
        </p:blipFill>
        <p:spPr bwMode="auto">
          <a:xfrm>
            <a:off x="3812799" y="1226708"/>
            <a:ext cx="490399" cy="47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5" t="54815" r="4261" b="13123"/>
          <a:stretch/>
        </p:blipFill>
        <p:spPr bwMode="auto">
          <a:xfrm>
            <a:off x="3821004" y="692696"/>
            <a:ext cx="489212" cy="52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olitas de helad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584" y="387896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8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7" dur="74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 animBg="1"/>
      <p:bldP spid="11" grpId="0" animBg="1"/>
      <p:bldP spid="18" grpId="0" animBg="1"/>
      <p:bldP spid="14" grpId="0" animBg="1"/>
      <p:bldP spid="16" grpId="0" animBg="1"/>
      <p:bldP spid="17" grpId="0" animBg="1"/>
      <p:bldP spid="12" grpId="0" animBg="1"/>
      <p:bldP spid="10" grpId="0" animBg="1"/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De Cielo Paisaje Pasto De Verano | Fondos cielo, Paisaj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" y="-35970"/>
            <a:ext cx="9139627" cy="68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3" y="332657"/>
            <a:ext cx="4608512" cy="707648"/>
          </a:xfrm>
        </p:spPr>
        <p:txBody>
          <a:bodyPr>
            <a:normAutofit/>
          </a:bodyPr>
          <a:lstStyle/>
          <a:p>
            <a:r>
              <a:rPr lang="es-CL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¡ASOCIEMOS!</a:t>
            </a:r>
            <a:endParaRPr lang="es-CL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0535" y="980728"/>
            <a:ext cx="7789395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L" sz="2000" dirty="0">
                <a:latin typeface="Comic Sans MS" panose="030F0702030302020204" pitchFamily="66" charset="0"/>
              </a:rPr>
              <a:t>¿</a:t>
            </a:r>
            <a:r>
              <a:rPr lang="es-CL" sz="2000" dirty="0" smtClean="0">
                <a:latin typeface="Comic Sans MS" panose="030F0702030302020204" pitchFamily="66" charset="0"/>
              </a:rPr>
              <a:t>Que número le corresponde a cada helado?</a:t>
            </a:r>
            <a:endParaRPr lang="es-CL" sz="2000" dirty="0">
              <a:latin typeface="Comic Sans MS" panose="030F0702030302020204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957" y="1571765"/>
            <a:ext cx="876543" cy="18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r="12647" b="12607"/>
          <a:stretch/>
        </p:blipFill>
        <p:spPr bwMode="auto">
          <a:xfrm>
            <a:off x="3028551" y="1571765"/>
            <a:ext cx="819013" cy="183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 r="25714"/>
          <a:stretch/>
        </p:blipFill>
        <p:spPr bwMode="auto">
          <a:xfrm>
            <a:off x="6001156" y="1601267"/>
            <a:ext cx="842088" cy="180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t="8795" r="21991"/>
          <a:stretch/>
        </p:blipFill>
        <p:spPr bwMode="auto">
          <a:xfrm>
            <a:off x="971600" y="1544325"/>
            <a:ext cx="720080" cy="186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2" r="10440"/>
          <a:stretch/>
        </p:blipFill>
        <p:spPr bwMode="auto">
          <a:xfrm>
            <a:off x="1979712" y="1553427"/>
            <a:ext cx="806732" cy="18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18" y="1571764"/>
            <a:ext cx="507791" cy="183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950" y="1601268"/>
            <a:ext cx="532386" cy="180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38" y="5549518"/>
            <a:ext cx="498698" cy="56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62" y="5549518"/>
            <a:ext cx="4699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78" y="5547186"/>
            <a:ext cx="500585" cy="55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02" y="5557017"/>
            <a:ext cx="548631" cy="57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80" y="5553753"/>
            <a:ext cx="573039" cy="57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68" y="5514922"/>
            <a:ext cx="545776" cy="62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86" y="5526283"/>
            <a:ext cx="622528" cy="60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47186"/>
            <a:ext cx="556523" cy="59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20 Conector curvado"/>
          <p:cNvCxnSpPr>
            <a:endCxn id="10261" idx="0"/>
          </p:cNvCxnSpPr>
          <p:nvPr/>
        </p:nvCxnSpPr>
        <p:spPr>
          <a:xfrm rot="16200000" flipH="1">
            <a:off x="2044691" y="3622989"/>
            <a:ext cx="2272415" cy="1595640"/>
          </a:xfrm>
          <a:prstGeom prst="curvedConnector3">
            <a:avLst>
              <a:gd name="adj1" fmla="val 57265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curvado"/>
          <p:cNvCxnSpPr>
            <a:stCxn id="10247" idx="2"/>
            <a:endCxn id="10258" idx="0"/>
          </p:cNvCxnSpPr>
          <p:nvPr/>
        </p:nvCxnSpPr>
        <p:spPr>
          <a:xfrm rot="5400000">
            <a:off x="1218372" y="3329831"/>
            <a:ext cx="2138503" cy="2300871"/>
          </a:xfrm>
          <a:prstGeom prst="curvedConnector3">
            <a:avLst>
              <a:gd name="adj1" fmla="val 38123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curvado"/>
          <p:cNvCxnSpPr>
            <a:stCxn id="10243" idx="2"/>
            <a:endCxn id="10259" idx="0"/>
          </p:cNvCxnSpPr>
          <p:nvPr/>
        </p:nvCxnSpPr>
        <p:spPr>
          <a:xfrm rot="5400000">
            <a:off x="2165720" y="3225008"/>
            <a:ext cx="2138503" cy="2510517"/>
          </a:xfrm>
          <a:prstGeom prst="curvedConnector3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2048 Conector curvado"/>
          <p:cNvCxnSpPr>
            <a:stCxn id="10255" idx="2"/>
            <a:endCxn id="10265" idx="0"/>
          </p:cNvCxnSpPr>
          <p:nvPr/>
        </p:nvCxnSpPr>
        <p:spPr>
          <a:xfrm rot="16200000" flipH="1">
            <a:off x="5692783" y="3149346"/>
            <a:ext cx="2136171" cy="2659508"/>
          </a:xfrm>
          <a:prstGeom prst="curvedConnector3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2051 Conector curvado"/>
          <p:cNvCxnSpPr>
            <a:stCxn id="10249" idx="2"/>
          </p:cNvCxnSpPr>
          <p:nvPr/>
        </p:nvCxnSpPr>
        <p:spPr>
          <a:xfrm rot="5400000">
            <a:off x="4532111" y="3666927"/>
            <a:ext cx="2146003" cy="1634176"/>
          </a:xfrm>
          <a:prstGeom prst="curvedConnector3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2054 Conector curvado"/>
          <p:cNvCxnSpPr>
            <a:stCxn id="10256" idx="2"/>
            <a:endCxn id="10264" idx="0"/>
          </p:cNvCxnSpPr>
          <p:nvPr/>
        </p:nvCxnSpPr>
        <p:spPr>
          <a:xfrm rot="5400000">
            <a:off x="6139413" y="4335552"/>
            <a:ext cx="2115269" cy="266193"/>
          </a:xfrm>
          <a:prstGeom prst="curvedConnector3">
            <a:avLst>
              <a:gd name="adj1" fmla="val 4639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2058 Conector curvado"/>
          <p:cNvCxnSpPr>
            <a:stCxn id="10250" idx="2"/>
            <a:endCxn id="10263" idx="0"/>
          </p:cNvCxnSpPr>
          <p:nvPr/>
        </p:nvCxnSpPr>
        <p:spPr>
          <a:xfrm rot="16200000" flipH="1">
            <a:off x="2614445" y="2128210"/>
            <a:ext cx="2103907" cy="4669516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2" name="unir helados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16470" y="260648"/>
            <a:ext cx="975210" cy="9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232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De Cielo Paisaje Pasto De Verano | Fondos cielo, Paisaj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70"/>
            <a:ext cx="9139627" cy="68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¡ASOCIEMOS!</a:t>
            </a:r>
            <a:endParaRPr lang="es-CL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6093296"/>
            <a:ext cx="8229600" cy="5760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CL" sz="2000" dirty="0" smtClean="0">
                <a:latin typeface="Comic Sans MS" panose="030F0702030302020204" pitchFamily="66" charset="0"/>
              </a:rPr>
              <a:t>Cuenta las manchitas de cada chinita y haz </a:t>
            </a:r>
            <a:r>
              <a:rPr lang="es-CL" sz="2000" dirty="0" err="1" smtClean="0">
                <a:latin typeface="Comic Sans MS" panose="030F0702030302020204" pitchFamily="66" charset="0"/>
              </a:rPr>
              <a:t>click</a:t>
            </a:r>
            <a:r>
              <a:rPr lang="es-CL" sz="2000" dirty="0" smtClean="0">
                <a:latin typeface="Comic Sans MS" panose="030F0702030302020204" pitchFamily="66" charset="0"/>
              </a:rPr>
              <a:t> para verificar el número</a:t>
            </a:r>
            <a:endParaRPr lang="es-CL" sz="2000" dirty="0">
              <a:latin typeface="Comic Sans MS" panose="030F0702030302020204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r="68359" b="66414"/>
          <a:stretch/>
        </p:blipFill>
        <p:spPr bwMode="auto">
          <a:xfrm rot="20808979">
            <a:off x="689179" y="1085879"/>
            <a:ext cx="124460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5" r="35057" b="66991"/>
          <a:stretch/>
        </p:blipFill>
        <p:spPr bwMode="auto">
          <a:xfrm rot="329178">
            <a:off x="2219863" y="1144726"/>
            <a:ext cx="1308100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3" r="2011" b="66991"/>
          <a:stretch/>
        </p:blipFill>
        <p:spPr bwMode="auto">
          <a:xfrm rot="21145798">
            <a:off x="3733774" y="1082083"/>
            <a:ext cx="1320800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t="33009" r="67529" b="33495"/>
          <a:stretch/>
        </p:blipFill>
        <p:spPr bwMode="auto">
          <a:xfrm rot="479079">
            <a:off x="5299712" y="1449901"/>
            <a:ext cx="1333500" cy="191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5" t="33009" r="35057" b="33495"/>
          <a:stretch/>
        </p:blipFill>
        <p:spPr bwMode="auto">
          <a:xfrm>
            <a:off x="6759774" y="945067"/>
            <a:ext cx="1308100" cy="191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3" t="33009" r="2011" b="33495"/>
          <a:stretch/>
        </p:blipFill>
        <p:spPr bwMode="auto">
          <a:xfrm rot="954527">
            <a:off x="6753424" y="3495799"/>
            <a:ext cx="1320800" cy="191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t="66505" r="67529"/>
          <a:stretch/>
        </p:blipFill>
        <p:spPr bwMode="auto">
          <a:xfrm rot="21195109">
            <a:off x="1980861" y="3563244"/>
            <a:ext cx="1333500" cy="191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5" t="66505" r="35057"/>
          <a:stretch/>
        </p:blipFill>
        <p:spPr bwMode="auto">
          <a:xfrm rot="233711">
            <a:off x="3485818" y="3701226"/>
            <a:ext cx="1308100" cy="191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3" t="66505" r="2011"/>
          <a:stretch/>
        </p:blipFill>
        <p:spPr bwMode="auto">
          <a:xfrm rot="21248630">
            <a:off x="5021817" y="3553915"/>
            <a:ext cx="1320800" cy="191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149">
            <a:off x="1304524" y="2560180"/>
            <a:ext cx="3349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241">
            <a:off x="3024799" y="2670289"/>
            <a:ext cx="4206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81" y="2621358"/>
            <a:ext cx="4206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5860">
            <a:off x="5691584" y="2950627"/>
            <a:ext cx="4206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74" y="2472513"/>
            <a:ext cx="4206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436">
            <a:off x="2138534" y="5121399"/>
            <a:ext cx="4206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0286">
            <a:off x="3861227" y="5178772"/>
            <a:ext cx="4206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06" y="5104581"/>
            <a:ext cx="4206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821">
            <a:off x="7405289" y="5091140"/>
            <a:ext cx="4206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/>
        </p:nvGrpSpPr>
        <p:grpSpPr>
          <a:xfrm rot="21400624">
            <a:off x="330223" y="3626603"/>
            <a:ext cx="1511300" cy="2047875"/>
            <a:chOff x="304513" y="3332189"/>
            <a:chExt cx="1511300" cy="2047875"/>
          </a:xfrm>
        </p:grpSpPr>
        <p:pic>
          <p:nvPicPr>
            <p:cNvPr id="4119" name="Picture 2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60291">
              <a:off x="304513" y="3332189"/>
              <a:ext cx="1511300" cy="204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0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083621"/>
              <a:ext cx="312737" cy="27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545">
            <a:off x="694114" y="5154164"/>
            <a:ext cx="46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hinas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30027" y="49456"/>
            <a:ext cx="951139" cy="9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74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De Cielo Paisaje Pasto De Verano | Fondos cielo, Paisaj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3"/>
            <a:ext cx="9139627" cy="68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7610" y="332656"/>
            <a:ext cx="5426718" cy="720080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¡A CONTAR!</a:t>
            </a:r>
            <a:endParaRPr lang="es-CL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464212" y="3458268"/>
            <a:ext cx="5850771" cy="1267156"/>
            <a:chOff x="1498537" y="2777437"/>
            <a:chExt cx="5850771" cy="1267156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537" y="2777437"/>
              <a:ext cx="1944215" cy="12671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752" y="2777437"/>
              <a:ext cx="1944215" cy="12671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621" y="2782530"/>
              <a:ext cx="1944687" cy="1262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16003" y="6237312"/>
            <a:ext cx="7818114" cy="50405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CL" sz="2000" dirty="0" smtClean="0">
                <a:latin typeface="Comic Sans MS" panose="030F0702030302020204" pitchFamily="66" charset="0"/>
              </a:rPr>
              <a:t>Cuenta los elementos y haz </a:t>
            </a:r>
            <a:r>
              <a:rPr lang="es-CL" sz="2000" dirty="0" err="1" smtClean="0">
                <a:latin typeface="Comic Sans MS" panose="030F0702030302020204" pitchFamily="66" charset="0"/>
              </a:rPr>
              <a:t>click</a:t>
            </a:r>
            <a:r>
              <a:rPr lang="es-CL" sz="2000" dirty="0" smtClean="0">
                <a:latin typeface="Comic Sans MS" panose="030F0702030302020204" pitchFamily="66" charset="0"/>
              </a:rPr>
              <a:t> sobre el número que corresponde</a:t>
            </a:r>
            <a:r>
              <a:rPr lang="es-CL" sz="2000" dirty="0" smtClean="0"/>
              <a:t> </a:t>
            </a:r>
            <a:endParaRPr lang="es-CL" sz="2000" dirty="0"/>
          </a:p>
        </p:txBody>
      </p:sp>
      <p:pic>
        <p:nvPicPr>
          <p:cNvPr id="16" name="Picture 10" descr="Método ABN. Números del 1 al 10: grafías, manos, dados, palillos y ...">
            <a:hlinkClick r:id="" action="ppaction://hlinkshowjump?jump=lastslide" highlightClick="1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0" t="11512" r="44492" b="55545"/>
          <a:stretch/>
        </p:blipFill>
        <p:spPr bwMode="auto">
          <a:xfrm>
            <a:off x="2267744" y="1959592"/>
            <a:ext cx="686457" cy="68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hlinkClick r:id="" action="ppaction://hlinkshowjump?jump=lastslide" highlightClick="1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1" t="11229" r="23663" b="54308"/>
          <a:stretch/>
        </p:blipFill>
        <p:spPr bwMode="auto">
          <a:xfrm>
            <a:off x="5796136" y="1932329"/>
            <a:ext cx="703683" cy="70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>
            <a:hlinkClick r:id="rId9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49" y="1959591"/>
            <a:ext cx="746811" cy="68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46352"/>
            <a:ext cx="1090613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racticar conte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925" y="332656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1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7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De Cielo Paisaje Pasto De Verano | Fondos cielo, Paisaj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70"/>
            <a:ext cx="9139627" cy="68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0214" y="332656"/>
            <a:ext cx="4991243" cy="864096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¡A CONTAR!</a:t>
            </a:r>
            <a:endParaRPr lang="es-CL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182472" y="1489746"/>
            <a:ext cx="7018529" cy="2275413"/>
            <a:chOff x="1182472" y="1489746"/>
            <a:chExt cx="7018529" cy="2275413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472" y="1514566"/>
              <a:ext cx="851466" cy="111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656" y="1511628"/>
              <a:ext cx="853790" cy="1112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354" y="1511628"/>
              <a:ext cx="853790" cy="1112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9638" y="1489746"/>
              <a:ext cx="853790" cy="1112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1457" y="1511628"/>
              <a:ext cx="853790" cy="1112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5364" y="2625334"/>
              <a:ext cx="7005637" cy="113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95" name="Picture 11">
            <a:hlinkClick r:id="" action="ppaction://hlinkshowjump?jump=lastslide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38" y="4315853"/>
            <a:ext cx="747830" cy="70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2">
            <a:hlinkClick r:id="" action="ppaction://hlinkshowjump?jump=lastslide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79" y="4312999"/>
            <a:ext cx="722803" cy="69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5">
            <a:hlinkClick r:id="rId8" action="ppaction://hlinksldjump" highlightClick="1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5" t="54815" r="4261" b="13123"/>
          <a:stretch/>
        </p:blipFill>
        <p:spPr bwMode="auto">
          <a:xfrm>
            <a:off x="5949970" y="4315952"/>
            <a:ext cx="693458" cy="74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7782894" y="5119918"/>
            <a:ext cx="1092020" cy="1045386"/>
            <a:chOff x="7956376" y="5517232"/>
            <a:chExt cx="1092020" cy="1045386"/>
          </a:xfrm>
        </p:grpSpPr>
        <p:pic>
          <p:nvPicPr>
            <p:cNvPr id="12305" name="Picture 17" descr="dibujos de estrellas para imprimir | Keçe, Yıldız, Hayvanlar">
              <a:hlinkClick r:id="" action="ppaction://hlinkshowjump?jump=nextslide">
                <a:snd r:embed="rId10" name="chimes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17232"/>
              <a:ext cx="1092020" cy="1045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8106342" y="5790753"/>
              <a:ext cx="7920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000" dirty="0" smtClean="0">
                  <a:latin typeface="Comic Sans MS" panose="030F0702030302020204" pitchFamily="66" charset="0"/>
                </a:rPr>
                <a:t>Haz </a:t>
              </a:r>
              <a:r>
                <a:rPr lang="es-CL" sz="1000" dirty="0" err="1" smtClean="0">
                  <a:latin typeface="Comic Sans MS" panose="030F0702030302020204" pitchFamily="66" charset="0"/>
                </a:rPr>
                <a:t>clik</a:t>
              </a:r>
              <a:r>
                <a:rPr lang="es-CL" sz="1000" dirty="0" smtClean="0">
                  <a:latin typeface="Comic Sans MS" panose="030F0702030302020204" pitchFamily="66" charset="0"/>
                </a:rPr>
                <a:t> para continuar</a:t>
              </a:r>
              <a:endParaRPr lang="es-CL" sz="10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8" name="4 Marcador de contenido"/>
          <p:cNvSpPr txBox="1">
            <a:spLocks/>
          </p:cNvSpPr>
          <p:nvPr/>
        </p:nvSpPr>
        <p:spPr>
          <a:xfrm>
            <a:off x="660756" y="6165304"/>
            <a:ext cx="7818114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L" sz="2000" dirty="0" smtClean="0">
                <a:latin typeface="Comic Sans MS" panose="030F0702030302020204" pitchFamily="66" charset="0"/>
              </a:rPr>
              <a:t>Cuenta los elementos y haz </a:t>
            </a:r>
            <a:r>
              <a:rPr lang="es-CL" sz="2000" dirty="0" err="1" smtClean="0">
                <a:latin typeface="Comic Sans MS" panose="030F0702030302020204" pitchFamily="66" charset="0"/>
              </a:rPr>
              <a:t>click</a:t>
            </a:r>
            <a:r>
              <a:rPr lang="es-CL" sz="2000" dirty="0" smtClean="0">
                <a:latin typeface="Comic Sans MS" panose="030F0702030302020204" pitchFamily="66" charset="0"/>
              </a:rPr>
              <a:t> sobre el número que corresponde</a:t>
            </a:r>
            <a:r>
              <a:rPr lang="es-CL" sz="2000" dirty="0" smtClean="0"/>
              <a:t> 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8476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250</Words>
  <Application>Microsoft Office PowerPoint</Application>
  <PresentationFormat>Presentación en pantalla (4:3)</PresentationFormat>
  <Paragraphs>40</Paragraphs>
  <Slides>16</Slides>
  <Notes>2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Pensamiento Matemático </vt:lpstr>
      <vt:lpstr>RECORDANDO LO APRENDIDO</vt:lpstr>
      <vt:lpstr>RECORDANDO LO APRENDIDO</vt:lpstr>
      <vt:lpstr>¿CÓMO SE  ORDENAN LOS NÚMEROS?</vt:lpstr>
      <vt:lpstr>Presentación de PowerPoint</vt:lpstr>
      <vt:lpstr>¡ASOCIEMOS!</vt:lpstr>
      <vt:lpstr>¡ASOCIEMOS!</vt:lpstr>
      <vt:lpstr>¡A CONTAR!</vt:lpstr>
      <vt:lpstr>¡A CONTAR!</vt:lpstr>
      <vt:lpstr>¡A CONTAR!</vt:lpstr>
      <vt:lpstr>JUEGO ONLINE</vt:lpstr>
      <vt:lpstr>¡DESAFÍO PERSONAL!</vt:lpstr>
      <vt:lpstr>¡DESAFÍO ONLINE!</vt:lpstr>
      <vt:lpstr>¡BUEN TRABAJO!</vt:lpstr>
      <vt:lpstr>¡EXCELENTE!</vt:lpstr>
      <vt:lpstr>¡INTENTA OTRA VEZ!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Pensamiento Matemático</dc:title>
  <dc:creator>Windows User</dc:creator>
  <cp:lastModifiedBy>Windows User</cp:lastModifiedBy>
  <cp:revision>61</cp:revision>
  <dcterms:created xsi:type="dcterms:W3CDTF">2020-07-09T15:02:35Z</dcterms:created>
  <dcterms:modified xsi:type="dcterms:W3CDTF">2020-07-11T15:33:20Z</dcterms:modified>
</cp:coreProperties>
</file>