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3995BD-82D2-4B10-8142-2635CDDCD500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2D0446FB-CD17-4A91-863B-2372C4E14815}">
      <dgm:prSet phldrT="[Texto]" custT="1"/>
      <dgm:spPr/>
      <dgm:t>
        <a:bodyPr/>
        <a:lstStyle/>
        <a:p>
          <a:r>
            <a:rPr lang="es-CL" sz="2000" b="1" dirty="0">
              <a:solidFill>
                <a:schemeClr val="bg1"/>
              </a:solidFill>
            </a:rPr>
            <a:t>MANIPULACIÓN</a:t>
          </a:r>
        </a:p>
      </dgm:t>
    </dgm:pt>
    <dgm:pt modelId="{5462741E-CB3C-4117-9482-00D092995F52}" type="parTrans" cxnId="{3475D3B8-7497-4F9E-BA5A-E358BCE74E43}">
      <dgm:prSet/>
      <dgm:spPr/>
      <dgm:t>
        <a:bodyPr/>
        <a:lstStyle/>
        <a:p>
          <a:endParaRPr lang="es-CL"/>
        </a:p>
      </dgm:t>
    </dgm:pt>
    <dgm:pt modelId="{CEF81E18-4C4A-403F-A162-04FDBE198197}" type="sibTrans" cxnId="{3475D3B8-7497-4F9E-BA5A-E358BCE74E43}">
      <dgm:prSet/>
      <dgm:spPr/>
      <dgm:t>
        <a:bodyPr/>
        <a:lstStyle/>
        <a:p>
          <a:endParaRPr lang="es-CL"/>
        </a:p>
      </dgm:t>
    </dgm:pt>
    <dgm:pt modelId="{1042368C-029D-4C9D-82E2-387F336DBFBD}">
      <dgm:prSet phldrT="[Texto]" custT="1"/>
      <dgm:spPr/>
      <dgm:t>
        <a:bodyPr/>
        <a:lstStyle/>
        <a:p>
          <a:r>
            <a:rPr lang="es-CL" sz="2400" b="1" dirty="0">
              <a:solidFill>
                <a:schemeClr val="bg1"/>
              </a:solidFill>
            </a:rPr>
            <a:t>EQUILIBRIO</a:t>
          </a:r>
        </a:p>
      </dgm:t>
    </dgm:pt>
    <dgm:pt modelId="{69B828DD-08DB-476B-A703-53FFA8CCE667}" type="parTrans" cxnId="{AD1D3A8A-8036-49E2-A859-BA41C03D8B3C}">
      <dgm:prSet/>
      <dgm:spPr/>
      <dgm:t>
        <a:bodyPr/>
        <a:lstStyle/>
        <a:p>
          <a:endParaRPr lang="es-CL"/>
        </a:p>
      </dgm:t>
    </dgm:pt>
    <dgm:pt modelId="{0C00A8AB-B4B5-40DC-B327-C406DA7F1734}" type="sibTrans" cxnId="{AD1D3A8A-8036-49E2-A859-BA41C03D8B3C}">
      <dgm:prSet/>
      <dgm:spPr/>
      <dgm:t>
        <a:bodyPr/>
        <a:lstStyle/>
        <a:p>
          <a:endParaRPr lang="es-CL"/>
        </a:p>
      </dgm:t>
    </dgm:pt>
    <dgm:pt modelId="{9598C4E4-5D1F-4A6E-A994-5045F7280B1F}">
      <dgm:prSet phldrT="[Texto]" custT="1"/>
      <dgm:spPr/>
      <dgm:t>
        <a:bodyPr/>
        <a:lstStyle/>
        <a:p>
          <a:r>
            <a:rPr lang="es-CL" sz="2000" b="1" dirty="0">
              <a:solidFill>
                <a:schemeClr val="bg1"/>
              </a:solidFill>
            </a:rPr>
            <a:t>LOCOMOCIÓN</a:t>
          </a:r>
        </a:p>
      </dgm:t>
    </dgm:pt>
    <dgm:pt modelId="{8484F833-50D1-47A2-B534-6A5879AEA835}" type="parTrans" cxnId="{B4C862F0-325F-4E80-9F76-965CA435FCDA}">
      <dgm:prSet/>
      <dgm:spPr/>
      <dgm:t>
        <a:bodyPr/>
        <a:lstStyle/>
        <a:p>
          <a:endParaRPr lang="es-CL"/>
        </a:p>
      </dgm:t>
    </dgm:pt>
    <dgm:pt modelId="{59828F4D-7EC7-4622-B0C9-CD061487DA8D}" type="sibTrans" cxnId="{B4C862F0-325F-4E80-9F76-965CA435FCDA}">
      <dgm:prSet/>
      <dgm:spPr/>
      <dgm:t>
        <a:bodyPr/>
        <a:lstStyle/>
        <a:p>
          <a:endParaRPr lang="es-CL"/>
        </a:p>
      </dgm:t>
    </dgm:pt>
    <dgm:pt modelId="{D7047F60-0645-4E17-88F9-5E064C33BA78}" type="pres">
      <dgm:prSet presAssocID="{FF3995BD-82D2-4B10-8142-2635CDDCD500}" presName="compositeShape" presStyleCnt="0">
        <dgm:presLayoutVars>
          <dgm:chMax val="7"/>
          <dgm:dir/>
          <dgm:resizeHandles val="exact"/>
        </dgm:presLayoutVars>
      </dgm:prSet>
      <dgm:spPr/>
    </dgm:pt>
    <dgm:pt modelId="{421277E2-778C-4804-AA92-49B5443C1A17}" type="pres">
      <dgm:prSet presAssocID="{FF3995BD-82D2-4B10-8142-2635CDDCD500}" presName="wedge1" presStyleLbl="node1" presStyleIdx="0" presStyleCnt="3" custScaleX="147226" custScaleY="126832" custLinFactNeighborX="24931" custLinFactNeighborY="-13455"/>
      <dgm:spPr/>
      <dgm:t>
        <a:bodyPr/>
        <a:lstStyle/>
        <a:p>
          <a:endParaRPr lang="es-CL"/>
        </a:p>
      </dgm:t>
    </dgm:pt>
    <dgm:pt modelId="{6D7D9C2D-25E1-4DDE-8667-9172C6F82038}" type="pres">
      <dgm:prSet presAssocID="{FF3995BD-82D2-4B10-8142-2635CDDCD500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43251B0-B63D-4DD2-824D-16BA4D9A6E38}" type="pres">
      <dgm:prSet presAssocID="{FF3995BD-82D2-4B10-8142-2635CDDCD500}" presName="wedge2" presStyleLbl="node1" presStyleIdx="1" presStyleCnt="3" custScaleX="139751" custScaleY="159493" custLinFactNeighborX="19578" custLinFactNeighborY="3815"/>
      <dgm:spPr/>
      <dgm:t>
        <a:bodyPr/>
        <a:lstStyle/>
        <a:p>
          <a:endParaRPr lang="es-CL"/>
        </a:p>
      </dgm:t>
    </dgm:pt>
    <dgm:pt modelId="{DC8DC000-1D22-49CB-9C2A-C5AF1B4DB327}" type="pres">
      <dgm:prSet presAssocID="{FF3995BD-82D2-4B10-8142-2635CDDCD500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BD3FBCC-BBD2-409D-BA5C-747D22277910}" type="pres">
      <dgm:prSet presAssocID="{FF3995BD-82D2-4B10-8142-2635CDDCD500}" presName="wedge3" presStyleLbl="node1" presStyleIdx="2" presStyleCnt="3" custScaleX="142795" custScaleY="130042" custLinFactNeighborX="6673" custLinFactNeighborY="-12436"/>
      <dgm:spPr/>
      <dgm:t>
        <a:bodyPr/>
        <a:lstStyle/>
        <a:p>
          <a:endParaRPr lang="es-CL"/>
        </a:p>
      </dgm:t>
    </dgm:pt>
    <dgm:pt modelId="{B86325B5-B8F8-4DA5-A047-80A068DE8E1C}" type="pres">
      <dgm:prSet presAssocID="{FF3995BD-82D2-4B10-8142-2635CDDCD500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098F4498-DFE8-4A5D-9A87-DAE0B4F445E1}" type="presOf" srcId="{9598C4E4-5D1F-4A6E-A994-5045F7280B1F}" destId="{B86325B5-B8F8-4DA5-A047-80A068DE8E1C}" srcOrd="1" destOrd="0" presId="urn:microsoft.com/office/officeart/2005/8/layout/chart3"/>
    <dgm:cxn modelId="{AD1D3A8A-8036-49E2-A859-BA41C03D8B3C}" srcId="{FF3995BD-82D2-4B10-8142-2635CDDCD500}" destId="{1042368C-029D-4C9D-82E2-387F336DBFBD}" srcOrd="1" destOrd="0" parTransId="{69B828DD-08DB-476B-A703-53FFA8CCE667}" sibTransId="{0C00A8AB-B4B5-40DC-B327-C406DA7F1734}"/>
    <dgm:cxn modelId="{E74973C6-8F78-4FF1-AA49-8421AF745CFF}" type="presOf" srcId="{9598C4E4-5D1F-4A6E-A994-5045F7280B1F}" destId="{CBD3FBCC-BBD2-409D-BA5C-747D22277910}" srcOrd="0" destOrd="0" presId="urn:microsoft.com/office/officeart/2005/8/layout/chart3"/>
    <dgm:cxn modelId="{15CECB63-0BD0-43EC-94D5-31BA4FAE19BC}" type="presOf" srcId="{2D0446FB-CD17-4A91-863B-2372C4E14815}" destId="{6D7D9C2D-25E1-4DDE-8667-9172C6F82038}" srcOrd="1" destOrd="0" presId="urn:microsoft.com/office/officeart/2005/8/layout/chart3"/>
    <dgm:cxn modelId="{B1C19EBC-AC10-4AFF-B161-47D482F57BCF}" type="presOf" srcId="{FF3995BD-82D2-4B10-8142-2635CDDCD500}" destId="{D7047F60-0645-4E17-88F9-5E064C33BA78}" srcOrd="0" destOrd="0" presId="urn:microsoft.com/office/officeart/2005/8/layout/chart3"/>
    <dgm:cxn modelId="{3475D3B8-7497-4F9E-BA5A-E358BCE74E43}" srcId="{FF3995BD-82D2-4B10-8142-2635CDDCD500}" destId="{2D0446FB-CD17-4A91-863B-2372C4E14815}" srcOrd="0" destOrd="0" parTransId="{5462741E-CB3C-4117-9482-00D092995F52}" sibTransId="{CEF81E18-4C4A-403F-A162-04FDBE198197}"/>
    <dgm:cxn modelId="{E4471125-BDE9-400F-AD8E-EDE2D9D038FE}" type="presOf" srcId="{1042368C-029D-4C9D-82E2-387F336DBFBD}" destId="{443251B0-B63D-4DD2-824D-16BA4D9A6E38}" srcOrd="0" destOrd="0" presId="urn:microsoft.com/office/officeart/2005/8/layout/chart3"/>
    <dgm:cxn modelId="{9D1764CB-34AD-4CBE-955E-3538D4158AD2}" type="presOf" srcId="{1042368C-029D-4C9D-82E2-387F336DBFBD}" destId="{DC8DC000-1D22-49CB-9C2A-C5AF1B4DB327}" srcOrd="1" destOrd="0" presId="urn:microsoft.com/office/officeart/2005/8/layout/chart3"/>
    <dgm:cxn modelId="{6538A14F-49DF-4A91-AE69-955C208F95F1}" type="presOf" srcId="{2D0446FB-CD17-4A91-863B-2372C4E14815}" destId="{421277E2-778C-4804-AA92-49B5443C1A17}" srcOrd="0" destOrd="0" presId="urn:microsoft.com/office/officeart/2005/8/layout/chart3"/>
    <dgm:cxn modelId="{B4C862F0-325F-4E80-9F76-965CA435FCDA}" srcId="{FF3995BD-82D2-4B10-8142-2635CDDCD500}" destId="{9598C4E4-5D1F-4A6E-A994-5045F7280B1F}" srcOrd="2" destOrd="0" parTransId="{8484F833-50D1-47A2-B534-6A5879AEA835}" sibTransId="{59828F4D-7EC7-4622-B0C9-CD061487DA8D}"/>
    <dgm:cxn modelId="{C6F01835-8459-4451-B359-A5857A90B419}" type="presParOf" srcId="{D7047F60-0645-4E17-88F9-5E064C33BA78}" destId="{421277E2-778C-4804-AA92-49B5443C1A17}" srcOrd="0" destOrd="0" presId="urn:microsoft.com/office/officeart/2005/8/layout/chart3"/>
    <dgm:cxn modelId="{9E6C1BFD-E763-4FCD-AAA5-0B587233C954}" type="presParOf" srcId="{D7047F60-0645-4E17-88F9-5E064C33BA78}" destId="{6D7D9C2D-25E1-4DDE-8667-9172C6F82038}" srcOrd="1" destOrd="0" presId="urn:microsoft.com/office/officeart/2005/8/layout/chart3"/>
    <dgm:cxn modelId="{19450169-C7D0-4CF4-9A99-76850F8A5B9D}" type="presParOf" srcId="{D7047F60-0645-4E17-88F9-5E064C33BA78}" destId="{443251B0-B63D-4DD2-824D-16BA4D9A6E38}" srcOrd="2" destOrd="0" presId="urn:microsoft.com/office/officeart/2005/8/layout/chart3"/>
    <dgm:cxn modelId="{A7838684-31F9-41F9-B1B1-CF6ED2774127}" type="presParOf" srcId="{D7047F60-0645-4E17-88F9-5E064C33BA78}" destId="{DC8DC000-1D22-49CB-9C2A-C5AF1B4DB327}" srcOrd="3" destOrd="0" presId="urn:microsoft.com/office/officeart/2005/8/layout/chart3"/>
    <dgm:cxn modelId="{18B36B03-B558-4A47-8C25-2A56E873E724}" type="presParOf" srcId="{D7047F60-0645-4E17-88F9-5E064C33BA78}" destId="{CBD3FBCC-BBD2-409D-BA5C-747D22277910}" srcOrd="4" destOrd="0" presId="urn:microsoft.com/office/officeart/2005/8/layout/chart3"/>
    <dgm:cxn modelId="{E6551852-AE26-48E5-9344-0DF4A9903282}" type="presParOf" srcId="{D7047F60-0645-4E17-88F9-5E064C33BA78}" destId="{B86325B5-B8F8-4DA5-A047-80A068DE8E1C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1277E2-778C-4804-AA92-49B5443C1A17}">
      <dsp:nvSpPr>
        <dsp:cNvPr id="0" name=""/>
        <dsp:cNvSpPr/>
      </dsp:nvSpPr>
      <dsp:spPr>
        <a:xfrm>
          <a:off x="1674813" y="-749294"/>
          <a:ext cx="5428017" cy="4676119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b="1" kern="1200" dirty="0">
              <a:solidFill>
                <a:schemeClr val="bg1"/>
              </a:solidFill>
            </a:rPr>
            <a:t>MANIPULACIÓN</a:t>
          </a:r>
        </a:p>
      </dsp:txBody>
      <dsp:txXfrm>
        <a:off x="4625975" y="113560"/>
        <a:ext cx="1841648" cy="1558706"/>
      </dsp:txXfrm>
    </dsp:sp>
    <dsp:sp modelId="{443251B0-B63D-4DD2-824D-16BA4D9A6E38}">
      <dsp:nvSpPr>
        <dsp:cNvPr id="0" name=""/>
        <dsp:cNvSpPr/>
      </dsp:nvSpPr>
      <dsp:spPr>
        <a:xfrm>
          <a:off x="1425203" y="-604928"/>
          <a:ext cx="5152424" cy="5880284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b="1" kern="1200" dirty="0">
              <a:solidFill>
                <a:schemeClr val="bg1"/>
              </a:solidFill>
            </a:rPr>
            <a:t>EQUILIBRIO</a:t>
          </a:r>
        </a:p>
      </dsp:txBody>
      <dsp:txXfrm>
        <a:off x="2835986" y="3105251"/>
        <a:ext cx="2330858" cy="1820088"/>
      </dsp:txXfrm>
    </dsp:sp>
    <dsp:sp modelId="{CBD3FBCC-BBD2-409D-BA5C-747D22277910}">
      <dsp:nvSpPr>
        <dsp:cNvPr id="0" name=""/>
        <dsp:cNvSpPr/>
      </dsp:nvSpPr>
      <dsp:spPr>
        <a:xfrm>
          <a:off x="893300" y="-661171"/>
          <a:ext cx="5264652" cy="4794467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b="1" kern="1200" dirty="0">
              <a:solidFill>
                <a:schemeClr val="bg1"/>
              </a:solidFill>
            </a:rPr>
            <a:t>LOCOMOCIÓN</a:t>
          </a:r>
        </a:p>
      </dsp:txBody>
      <dsp:txXfrm>
        <a:off x="1457370" y="280598"/>
        <a:ext cx="1786221" cy="1598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3EDD-D0D2-447F-B24F-3717AF4B109D}" type="datetime1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3450C42-9A0B-4425-92C2-70FCF7C4573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34275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3EDD-D0D2-447F-B24F-3717AF4B109D}" type="datetime1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3450C42-9A0B-4425-92C2-70FCF7C4573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5705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3EDD-D0D2-447F-B24F-3717AF4B109D}" type="datetime1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3450C42-9A0B-4425-92C2-70FCF7C4573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3896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3EDD-D0D2-447F-B24F-3717AF4B109D}" type="datetime1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3450C42-9A0B-4425-92C2-70FCF7C4573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106220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3EDD-D0D2-447F-B24F-3717AF4B109D}" type="datetime1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3450C42-9A0B-4425-92C2-70FCF7C4573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28580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3EDD-D0D2-447F-B24F-3717AF4B109D}" type="datetime1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6672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3EDD-D0D2-447F-B24F-3717AF4B109D}" type="datetime1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65789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3EDD-D0D2-447F-B24F-3717AF4B109D}" type="datetime1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26777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A543EDD-D0D2-447F-B24F-3717AF4B109D}" type="datetime1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3450C42-9A0B-4425-92C2-70FCF7C4573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5732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3EDD-D0D2-447F-B24F-3717AF4B109D}" type="datetime1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52246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3EDD-D0D2-447F-B24F-3717AF4B109D}" type="datetime1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3450C42-9A0B-4425-92C2-70FCF7C4573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29079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3EDD-D0D2-447F-B24F-3717AF4B109D}" type="datetime1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98486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3EDD-D0D2-447F-B24F-3717AF4B109D}" type="datetime1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608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3EDD-D0D2-447F-B24F-3717AF4B109D}" type="datetime1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17187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3EDD-D0D2-447F-B24F-3717AF4B109D}" type="datetime1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4069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3EDD-D0D2-447F-B24F-3717AF4B109D}" type="datetime1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0276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3EDD-D0D2-447F-B24F-3717AF4B109D}" type="datetime1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88142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43EDD-D0D2-447F-B24F-3717AF4B109D}" type="datetime1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50C42-9A0B-4425-92C2-70FCF7C4573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003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jugarijugar.com/es/juegos-de-calle/1551-aro-de-tobillo-para-saltar.html" TargetMode="Externa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9.jpeg"/><Relationship Id="rId7" Type="http://schemas.openxmlformats.org/officeDocument/2006/relationships/hyperlink" Target="https://abdominales.cl/ejercicios/salir-a-caminar-o-correr-durante-la-semana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png"/><Relationship Id="rId4" Type="http://schemas.openxmlformats.org/officeDocument/2006/relationships/hyperlink" Target="https://es.wikipedia.org/wiki/Muchachos_trepando_a_un_arbol" TargetMode="External"/><Relationship Id="rId9" Type="http://schemas.openxmlformats.org/officeDocument/2006/relationships/hyperlink" Target="https://www.fundeu.es/recomendacion/beisbol-baseball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10.png"/><Relationship Id="rId7" Type="http://schemas.openxmlformats.org/officeDocument/2006/relationships/hyperlink" Target="https://pxhere.com/en/photo/1458483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hyperlink" Target="https://tr.wikipedia.org/wiki/Akrobat" TargetMode="External"/><Relationship Id="rId4" Type="http://schemas.openxmlformats.org/officeDocument/2006/relationships/image" Target="../media/image13.jpeg"/><Relationship Id="rId9" Type="http://schemas.openxmlformats.org/officeDocument/2006/relationships/hyperlink" Target="http://consultoria-estrategica.blogspot.com/2011/05/el-tamano-si-importa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1D52B104-299F-4807-9878-EF526BD3AB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499235BD-EEFC-4BE6-8262-8074C9F407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xmlns="" id="{FAAC0798-5B55-4B27-85EC-99405EA5B4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51FDF25E-0034-4B24-A5FB-DE701C8F88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0" y="4340981"/>
            <a:ext cx="8968085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886AAEA-F7B1-49D0-AB52-61C197842A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788501"/>
            <a:ext cx="8133478" cy="1051807"/>
          </a:xfrm>
        </p:spPr>
        <p:txBody>
          <a:bodyPr>
            <a:normAutofit/>
          </a:bodyPr>
          <a:lstStyle/>
          <a:p>
            <a:r>
              <a:rPr lang="es-CL" sz="2800" dirty="0"/>
              <a:t>Departamento de Educación Física </a:t>
            </a:r>
          </a:p>
          <a:p>
            <a:r>
              <a:rPr lang="es-CL" sz="2400" dirty="0"/>
              <a:t>LSBD</a:t>
            </a:r>
            <a:endParaRPr lang="es-CL" sz="500" dirty="0"/>
          </a:p>
        </p:txBody>
      </p:sp>
      <p:pic>
        <p:nvPicPr>
          <p:cNvPr id="4" name="Picture 3" descr="Color naranja y azul-verde pastel formando un cielo">
            <a:extLst>
              <a:ext uri="{FF2B5EF4-FFF2-40B4-BE49-F238E27FC236}">
                <a16:creationId xmlns:a16="http://schemas.microsoft.com/office/drawing/2014/main" xmlns="" id="{6C295663-8861-47A5-AD8C-1EE4B0DBA9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63" r="2360" b="-3"/>
          <a:stretch/>
        </p:blipFill>
        <p:spPr>
          <a:xfrm>
            <a:off x="-2" y="-2"/>
            <a:ext cx="5334000" cy="4198938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6" name="Imagen 5" descr="Un joven saltando en patineta&#10;&#10;Descripción generada automáticamente">
            <a:extLst>
              <a:ext uri="{FF2B5EF4-FFF2-40B4-BE49-F238E27FC236}">
                <a16:creationId xmlns:a16="http://schemas.microsoft.com/office/drawing/2014/main" xmlns="" id="{3F57BCA1-37D8-4C24-8DE7-42A7987C2B4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rcRect l="18488" r="6987" b="-2"/>
          <a:stretch/>
        </p:blipFill>
        <p:spPr>
          <a:xfrm>
            <a:off x="5441840" y="2"/>
            <a:ext cx="3526247" cy="4187535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CB31E153-67FC-4ADD-A7DC-C5553E2B80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11715" y="4340981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B09B84B3-EE3D-44B3-B69D-6CF3F53DE1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993754"/>
            <a:ext cx="8968085" cy="27594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C138F287-A70C-4256-8B91-F31FCB1883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11715" y="5993754"/>
            <a:ext cx="3080285" cy="275942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xmlns="" id="{CF39902E-C26C-4FE7-8981-1692EE2B389E}"/>
              </a:ext>
            </a:extLst>
          </p:cNvPr>
          <p:cNvSpPr txBox="1"/>
          <p:nvPr/>
        </p:nvSpPr>
        <p:spPr>
          <a:xfrm>
            <a:off x="-6352" y="1017692"/>
            <a:ext cx="5334000" cy="2118036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CL" sz="3600" b="1" dirty="0">
                <a:solidFill>
                  <a:schemeClr val="bg1"/>
                </a:solidFill>
              </a:rPr>
              <a:t>EVALUACIÓN HABILIDADES MOTORAS BÁSICAS</a:t>
            </a:r>
          </a:p>
        </p:txBody>
      </p:sp>
    </p:spTree>
    <p:extLst>
      <p:ext uri="{BB962C8B-B14F-4D97-AF65-F5344CB8AC3E}">
        <p14:creationId xmlns:p14="http://schemas.microsoft.com/office/powerpoint/2010/main" val="342053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4B0FA309-807F-4C17-98EF-A3BA7388E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642A87B-CAE9-4F8F-B293-28388E45D9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8FA1749-B91A-40E7-AD01-0B9C9C6AF7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B7A934F-FFF7-4353-83D3-4EF66E93EE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00676C8-6DE8-47DD-9A23-D42063A12E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FC24765-7301-4734-9EEE-36F27AF46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2046514"/>
            <a:ext cx="4071257" cy="2677800"/>
          </a:xfrm>
        </p:spPr>
        <p:txBody>
          <a:bodyPr>
            <a:normAutofit fontScale="90000"/>
          </a:bodyPr>
          <a:lstStyle/>
          <a:p>
            <a:r>
              <a:rPr lang="es-CL" sz="4400" dirty="0">
                <a:solidFill>
                  <a:srgbClr val="FFFFFF"/>
                </a:solidFill>
              </a:rPr>
              <a:t>Las habilidades motoras básicas, las agruparemos en 3: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8FA5365F-8CEB-42F3-9E43-BF212BDED9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297356"/>
              </p:ext>
            </p:extLst>
          </p:nvPr>
        </p:nvGraphicFramePr>
        <p:xfrm>
          <a:off x="4419601" y="1223890"/>
          <a:ext cx="6830936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61426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849ED4C-406A-4A6E-A10B-5210ABBF1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47" y="787791"/>
            <a:ext cx="10283483" cy="3362177"/>
          </a:xfrm>
        </p:spPr>
        <p:txBody>
          <a:bodyPr>
            <a:normAutofit fontScale="90000"/>
          </a:bodyPr>
          <a:lstStyle/>
          <a:p>
            <a:r>
              <a:rPr lang="es-CL" dirty="0"/>
              <a:t>TRASLADARSE DESDE UN PUNTO A OTRO, UTILIZANDO PARA AQUELLO TODA ACCIÓN QUE IMPLIQUE MOVILIZAR LAS PARTES DEL CUERPO, POR EJEMPLO:</a:t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>-</a:t>
            </a:r>
            <a:r>
              <a:rPr lang="es-CL" sz="2700" dirty="0"/>
              <a:t>CAMINAR</a:t>
            </a:r>
            <a:br>
              <a:rPr lang="es-CL" sz="2700" dirty="0"/>
            </a:br>
            <a:r>
              <a:rPr lang="es-CL" sz="2700" dirty="0"/>
              <a:t>-CORRER</a:t>
            </a:r>
            <a:br>
              <a:rPr lang="es-CL" sz="2700" dirty="0"/>
            </a:br>
            <a:r>
              <a:rPr lang="es-CL" sz="2700" dirty="0"/>
              <a:t>-TROTAR</a:t>
            </a:r>
            <a:br>
              <a:rPr lang="es-CL" sz="2700" dirty="0"/>
            </a:br>
            <a:r>
              <a:rPr lang="es-CL" sz="2700" dirty="0"/>
              <a:t>-SALTAR</a:t>
            </a:r>
            <a:br>
              <a:rPr lang="es-CL" sz="2700" dirty="0"/>
            </a:br>
            <a:r>
              <a:rPr lang="es-CL" sz="2700" dirty="0"/>
              <a:t>-ENTRE OTRAS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08BFCEA-6BDD-42B7-AFFF-800EA7776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CL" sz="3200" b="1" dirty="0"/>
              <a:t>HABILIDADES DE LOCOMOCIÓN</a:t>
            </a:r>
          </a:p>
        </p:txBody>
      </p:sp>
    </p:spTree>
    <p:extLst>
      <p:ext uri="{BB962C8B-B14F-4D97-AF65-F5344CB8AC3E}">
        <p14:creationId xmlns:p14="http://schemas.microsoft.com/office/powerpoint/2010/main" val="610849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849ED4C-406A-4A6E-A10B-5210ABBF1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47" y="787791"/>
            <a:ext cx="10283483" cy="3362177"/>
          </a:xfrm>
        </p:spPr>
        <p:txBody>
          <a:bodyPr>
            <a:normAutofit fontScale="90000"/>
          </a:bodyPr>
          <a:lstStyle/>
          <a:p>
            <a:r>
              <a:rPr lang="es-CL" dirty="0"/>
              <a:t>AQUELLAS QUE PERMITEN MANIOBRAR TODO TIPO DE OBJETOS CON CUALQUIER PARTE DEL CUERPO, POR EJEMPLO:</a:t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>-</a:t>
            </a:r>
            <a:r>
              <a:rPr lang="es-CL" sz="2700" dirty="0"/>
              <a:t>ATRAPAR</a:t>
            </a:r>
            <a:br>
              <a:rPr lang="es-CL" sz="2700" dirty="0"/>
            </a:br>
            <a:r>
              <a:rPr lang="es-CL" sz="2700" dirty="0"/>
              <a:t>-LANZAR</a:t>
            </a:r>
            <a:br>
              <a:rPr lang="es-CL" sz="2700" dirty="0"/>
            </a:br>
            <a:r>
              <a:rPr lang="es-CL" sz="2700" dirty="0"/>
              <a:t>-RECEPCIONAR</a:t>
            </a:r>
            <a:br>
              <a:rPr lang="es-CL" sz="2700" dirty="0"/>
            </a:br>
            <a:r>
              <a:rPr lang="es-CL" sz="2700" dirty="0"/>
              <a:t>-EMPUJAR</a:t>
            </a:r>
            <a:br>
              <a:rPr lang="es-CL" sz="2700" dirty="0"/>
            </a:br>
            <a:r>
              <a:rPr lang="es-CL" sz="2700" dirty="0"/>
              <a:t>-ENTRE OTRAS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08BFCEA-6BDD-42B7-AFFF-800EA7776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CL" sz="3200" b="1" dirty="0"/>
              <a:t>HABILIDADES DE MANIPULACIÓN</a:t>
            </a:r>
          </a:p>
        </p:txBody>
      </p:sp>
    </p:spTree>
    <p:extLst>
      <p:ext uri="{BB962C8B-B14F-4D97-AF65-F5344CB8AC3E}">
        <p14:creationId xmlns:p14="http://schemas.microsoft.com/office/powerpoint/2010/main" val="2746726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849ED4C-406A-4A6E-A10B-5210ABBF1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47" y="787791"/>
            <a:ext cx="10283483" cy="3362177"/>
          </a:xfrm>
        </p:spPr>
        <p:txBody>
          <a:bodyPr>
            <a:normAutofit/>
          </a:bodyPr>
          <a:lstStyle/>
          <a:p>
            <a:r>
              <a:rPr lang="es-CL" dirty="0"/>
              <a:t>Aquella cualidad que permite controlar una determinada posición, consciente o no, respecto de una parte o varias partes del cuerpo. Se puede clasificar en dos tipos:</a:t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>-</a:t>
            </a:r>
            <a:r>
              <a:rPr lang="es-CL" sz="2400" dirty="0"/>
              <a:t>DINÁMICO: se produce en el desarrollo de actividades.</a:t>
            </a:r>
            <a:r>
              <a:rPr lang="es-CL" dirty="0"/>
              <a:t/>
            </a:r>
            <a:br>
              <a:rPr lang="es-CL" dirty="0"/>
            </a:br>
            <a:r>
              <a:rPr lang="es-CL" sz="2700" dirty="0"/>
              <a:t>-</a:t>
            </a:r>
            <a:r>
              <a:rPr lang="es-CL" sz="2400" dirty="0"/>
              <a:t>ESTÁTICO: se produce en contexto de quietud, en un área definida.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08BFCEA-6BDD-42B7-AFFF-800EA7776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CL" sz="3200" b="1" dirty="0"/>
              <a:t>HABILIDADES DE EQUILIBRIO</a:t>
            </a:r>
          </a:p>
        </p:txBody>
      </p:sp>
    </p:spTree>
    <p:extLst>
      <p:ext uri="{BB962C8B-B14F-4D97-AF65-F5344CB8AC3E}">
        <p14:creationId xmlns:p14="http://schemas.microsoft.com/office/powerpoint/2010/main" val="3396970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55639250-A40F-4538-BBBE-4E1189128B83}"/>
              </a:ext>
            </a:extLst>
          </p:cNvPr>
          <p:cNvSpPr txBox="1"/>
          <p:nvPr/>
        </p:nvSpPr>
        <p:spPr>
          <a:xfrm>
            <a:off x="661182" y="534571"/>
            <a:ext cx="81451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>
                <a:solidFill>
                  <a:schemeClr val="bg1"/>
                </a:solidFill>
              </a:rPr>
              <a:t>A continuación, clasifica según lo aprendido, las siguientes acciones en habilidades:</a:t>
            </a:r>
          </a:p>
          <a:p>
            <a:endParaRPr lang="es-CL" sz="2000" b="1" dirty="0">
              <a:solidFill>
                <a:schemeClr val="bg1"/>
              </a:solidFill>
            </a:endParaRPr>
          </a:p>
          <a:p>
            <a:r>
              <a:rPr lang="es-CL" sz="2000" b="1" dirty="0">
                <a:solidFill>
                  <a:schemeClr val="bg1"/>
                </a:solidFill>
              </a:rPr>
              <a:t>Locomoción</a:t>
            </a:r>
          </a:p>
          <a:p>
            <a:r>
              <a:rPr lang="es-CL" sz="2000" b="1" dirty="0">
                <a:solidFill>
                  <a:schemeClr val="bg1"/>
                </a:solidFill>
              </a:rPr>
              <a:t>Manipulación</a:t>
            </a:r>
          </a:p>
          <a:p>
            <a:r>
              <a:rPr lang="es-CL" sz="2000" b="1" dirty="0">
                <a:solidFill>
                  <a:schemeClr val="bg1"/>
                </a:solidFill>
              </a:rPr>
              <a:t>equilibrio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xmlns="" id="{A6DD8426-618F-4050-85A1-56C9B3AF2FFF}"/>
              </a:ext>
            </a:extLst>
          </p:cNvPr>
          <p:cNvSpPr/>
          <p:nvPr/>
        </p:nvSpPr>
        <p:spPr>
          <a:xfrm>
            <a:off x="3230001" y="5356009"/>
            <a:ext cx="1978046" cy="880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E087EE23-4CEC-4F87-98DE-3FF79B8CB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2847" y="5032207"/>
            <a:ext cx="2192941" cy="86952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E7979FA1-88CB-4D5C-B1C0-0251BEAF9C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1530" y="2229973"/>
            <a:ext cx="2192941" cy="869520"/>
          </a:xfrm>
          <a:prstGeom prst="rect">
            <a:avLst/>
          </a:prstGeom>
        </p:spPr>
      </p:pic>
      <p:pic>
        <p:nvPicPr>
          <p:cNvPr id="9" name="Imagen 8" descr="Imagen que contiene hombre, persona, montaña, agua&#10;&#10;Descripción generada automáticamente">
            <a:extLst>
              <a:ext uri="{FF2B5EF4-FFF2-40B4-BE49-F238E27FC236}">
                <a16:creationId xmlns:a16="http://schemas.microsoft.com/office/drawing/2014/main" xmlns="" id="{89E71BC9-B2E1-4754-B07F-D2C3F6AF8E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4721414" y="1504067"/>
            <a:ext cx="1922846" cy="2467653"/>
          </a:xfrm>
          <a:prstGeom prst="rect">
            <a:avLst/>
          </a:prstGeom>
          <a:effectLst>
            <a:softEdge rad="63500"/>
          </a:effectLst>
        </p:spPr>
      </p:pic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xmlns="" id="{32CDF9D6-A982-463A-B1F5-C6DB7ADA6105}"/>
              </a:ext>
            </a:extLst>
          </p:cNvPr>
          <p:cNvCxnSpPr>
            <a:cxnSpLocks/>
          </p:cNvCxnSpPr>
          <p:nvPr/>
        </p:nvCxnSpPr>
        <p:spPr>
          <a:xfrm>
            <a:off x="6739317" y="2664733"/>
            <a:ext cx="5312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4742E335-8B36-4860-A725-C722144A46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7938629" y="5433997"/>
            <a:ext cx="609653" cy="21996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97623172-A5A2-462F-BD5C-59756E8CB9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856693">
            <a:off x="2707775" y="5532985"/>
            <a:ext cx="609653" cy="158510"/>
          </a:xfrm>
          <a:prstGeom prst="rect">
            <a:avLst/>
          </a:prstGeom>
        </p:spPr>
      </p:pic>
      <p:pic>
        <p:nvPicPr>
          <p:cNvPr id="19" name="Imagen 18" descr="Una persona caminando en la playa&#10;&#10;Descripción generada automáticamente">
            <a:extLst>
              <a:ext uri="{FF2B5EF4-FFF2-40B4-BE49-F238E27FC236}">
                <a16:creationId xmlns:a16="http://schemas.microsoft.com/office/drawing/2014/main" xmlns="" id="{F8056872-15F0-401D-91D4-6DF77053FAD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823447" y="3946199"/>
            <a:ext cx="2569531" cy="1597781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2" name="Imagen 21" descr="Un jugador de béisbol con un bate de béisbol durante un partido&#10;&#10;Descripción generada automáticamente">
            <a:extLst>
              <a:ext uri="{FF2B5EF4-FFF2-40B4-BE49-F238E27FC236}">
                <a16:creationId xmlns:a16="http://schemas.microsoft.com/office/drawing/2014/main" xmlns="" id="{23F2CD0D-511B-411F-9F31-67DB706BB0E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9"/>
              </a:ext>
            </a:extLst>
          </a:blip>
          <a:stretch>
            <a:fillRect/>
          </a:stretch>
        </p:blipFill>
        <p:spPr>
          <a:xfrm>
            <a:off x="412584" y="3145236"/>
            <a:ext cx="3187384" cy="1938992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986728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55639250-A40F-4538-BBBE-4E1189128B83}"/>
              </a:ext>
            </a:extLst>
          </p:cNvPr>
          <p:cNvSpPr txBox="1"/>
          <p:nvPr/>
        </p:nvSpPr>
        <p:spPr>
          <a:xfrm>
            <a:off x="661182" y="534571"/>
            <a:ext cx="81451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>
                <a:solidFill>
                  <a:schemeClr val="bg1"/>
                </a:solidFill>
              </a:rPr>
              <a:t>A continuación, clasifica según lo aprendido, las siguientes acciones en habilidades:</a:t>
            </a:r>
          </a:p>
          <a:p>
            <a:endParaRPr lang="es-CL" sz="2000" b="1" dirty="0">
              <a:solidFill>
                <a:schemeClr val="bg1"/>
              </a:solidFill>
            </a:endParaRPr>
          </a:p>
          <a:p>
            <a:r>
              <a:rPr lang="es-CL" sz="2000" b="1" dirty="0">
                <a:solidFill>
                  <a:schemeClr val="bg1"/>
                </a:solidFill>
              </a:rPr>
              <a:t>Locomoción</a:t>
            </a:r>
          </a:p>
          <a:p>
            <a:r>
              <a:rPr lang="es-CL" sz="2000" b="1" dirty="0">
                <a:solidFill>
                  <a:schemeClr val="bg1"/>
                </a:solidFill>
              </a:rPr>
              <a:t>Manipulación</a:t>
            </a:r>
          </a:p>
          <a:p>
            <a:r>
              <a:rPr lang="es-CL" sz="2000" b="1" dirty="0">
                <a:solidFill>
                  <a:schemeClr val="bg1"/>
                </a:solidFill>
              </a:rPr>
              <a:t>equilibrio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xmlns="" id="{A6DD8426-618F-4050-85A1-56C9B3AF2FFF}"/>
              </a:ext>
            </a:extLst>
          </p:cNvPr>
          <p:cNvSpPr/>
          <p:nvPr/>
        </p:nvSpPr>
        <p:spPr>
          <a:xfrm>
            <a:off x="661182" y="5495383"/>
            <a:ext cx="2502460" cy="1074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283CFADE-2FF5-43FC-8144-27DFAC3469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1079" y="2275276"/>
            <a:ext cx="2753297" cy="109170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E087EE23-4CEC-4F87-98DE-3FF79B8CB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6140" y="4688640"/>
            <a:ext cx="2753297" cy="1091706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F4D9811E-A360-42AE-AFB6-5EF20A4031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543646" y="3611795"/>
            <a:ext cx="609653" cy="15851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4742E335-8B36-4860-A725-C722144A46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530399">
            <a:off x="9893755" y="4225325"/>
            <a:ext cx="609653" cy="15851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97623172-A5A2-462F-BD5C-59756E8CB9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586066">
            <a:off x="2393222" y="5122706"/>
            <a:ext cx="609653" cy="158510"/>
          </a:xfrm>
          <a:prstGeom prst="rect">
            <a:avLst/>
          </a:prstGeom>
        </p:spPr>
      </p:pic>
      <p:pic>
        <p:nvPicPr>
          <p:cNvPr id="10" name="Imagen 9" descr="Una cortina de color rojo&#10;&#10;Descripción generada automáticamente con confianza media">
            <a:extLst>
              <a:ext uri="{FF2B5EF4-FFF2-40B4-BE49-F238E27FC236}">
                <a16:creationId xmlns:a16="http://schemas.microsoft.com/office/drawing/2014/main" xmlns="" id="{14CCCD43-0E97-4AC5-8036-AC331B4D52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7607329" y="1821387"/>
            <a:ext cx="3296657" cy="2197771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8" name="Imagen 17" descr="Un dibujo de un carro&#10;&#10;Descripción generada automáticamente con confianza media">
            <a:extLst>
              <a:ext uri="{FF2B5EF4-FFF2-40B4-BE49-F238E27FC236}">
                <a16:creationId xmlns:a16="http://schemas.microsoft.com/office/drawing/2014/main" xmlns="" id="{E194DFBB-7783-47D8-A63C-21DC6CA0015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4500835" y="4214269"/>
            <a:ext cx="2803542" cy="1822628"/>
          </a:xfrm>
          <a:prstGeom prst="rect">
            <a:avLst/>
          </a:prstGeom>
        </p:spPr>
      </p:pic>
      <p:pic>
        <p:nvPicPr>
          <p:cNvPr id="20" name="Imagen 19" descr="Un dibujo de una persona con los brazos abiertos&#10;&#10;Descripción generada automáticamente con confianza baja">
            <a:extLst>
              <a:ext uri="{FF2B5EF4-FFF2-40B4-BE49-F238E27FC236}">
                <a16:creationId xmlns:a16="http://schemas.microsoft.com/office/drawing/2014/main" xmlns="" id="{80BBB612-F357-43E0-B105-4CDB7B0BC01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9"/>
              </a:ext>
            </a:extLst>
          </a:blip>
          <a:stretch>
            <a:fillRect/>
          </a:stretch>
        </p:blipFill>
        <p:spPr>
          <a:xfrm>
            <a:off x="613035" y="3381514"/>
            <a:ext cx="304800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729714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100</TotalTime>
  <Words>135</Words>
  <Application>Microsoft Office PowerPoint</Application>
  <PresentationFormat>Panorámica</PresentationFormat>
  <Paragraphs>23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Berlín</vt:lpstr>
      <vt:lpstr>Presentación de PowerPoint</vt:lpstr>
      <vt:lpstr>Las habilidades motoras básicas, las agruparemos en 3:</vt:lpstr>
      <vt:lpstr>TRASLADARSE DESDE UN PUNTO A OTRO, UTILIZANDO PARA AQUELLO TODA ACCIÓN QUE IMPLIQUE MOVILIZAR LAS PARTES DEL CUERPO, POR EJEMPLO:  -CAMINAR -CORRER -TROTAR -SALTAR -ENTRE OTRAS</vt:lpstr>
      <vt:lpstr>AQUELLAS QUE PERMITEN MANIOBRAR TODO TIPO DE OBJETOS CON CUALQUIER PARTE DEL CUERPO, POR EJEMPLO:  -ATRAPAR -LANZAR -RECEPCIONAR -EMPUJAR -ENTRE OTRAS</vt:lpstr>
      <vt:lpstr>Aquella cualidad que permite controlar una determinada posición, consciente o no, respecto de una parte o varias partes del cuerpo. Se puede clasificar en dos tipos:  -DINÁMICO: se produce en el desarrollo de actividades. -ESTÁTICO: se produce en contexto de quietud, en un área definida.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tamara pena cariola</dc:creator>
  <cp:lastModifiedBy>Gianni</cp:lastModifiedBy>
  <cp:revision>14</cp:revision>
  <dcterms:created xsi:type="dcterms:W3CDTF">2021-04-04T19:17:08Z</dcterms:created>
  <dcterms:modified xsi:type="dcterms:W3CDTF">2021-04-05T16:29:20Z</dcterms:modified>
</cp:coreProperties>
</file>